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3"/>
  </p:notesMasterIdLst>
  <p:sldIdLst>
    <p:sldId id="256" r:id="rId2"/>
    <p:sldId id="214075387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Meiryo" panose="020B0604030504040204" pitchFamily="34" charset="-128"/>
      <p:regular r:id="rId24"/>
      <p:bold r:id="rId25"/>
      <p:italic r:id="rId26"/>
      <p:boldItalic r:id="rId27"/>
    </p:embeddedFont>
    <p:embeddedFont>
      <p:font typeface="Quattrocento Sans" panose="020B0502050000020003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99020f4481_9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299020f4481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99aa9da33a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299aa9da33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99020f4481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299020f448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99020f448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299020f448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99020f4481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299020f44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07555a82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607555a8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Blank" type="blank">
  <p:cSld name="BLANK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 txBox="1"/>
          <p:nvPr/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bg>
      <p:bgPr>
        <a:gradFill>
          <a:gsLst>
            <a:gs pos="0">
              <a:srgbClr val="19226D"/>
            </a:gs>
            <a:gs pos="100000">
              <a:srgbClr val="034EA2"/>
            </a:gs>
          </a:gsLst>
          <a:lin ang="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1573" y="188969"/>
            <a:ext cx="10692406" cy="648006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1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8" name="Google Shape;98;p11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9" name="Google Shape;99;p11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" name="Google Shape;100;p11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" name="Google Shape;101;p11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" name="Google Shape;102;p11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3" name="Google Shape;103;p11"/>
          <p:cNvSpPr txBox="1">
            <a:spLocks noGrp="1"/>
          </p:cNvSpPr>
          <p:nvPr>
            <p:ph type="title"/>
          </p:nvPr>
        </p:nvSpPr>
        <p:spPr>
          <a:xfrm>
            <a:off x="1130460" y="1904022"/>
            <a:ext cx="4590229" cy="298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1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bg>
      <p:bgPr>
        <a:gradFill>
          <a:gsLst>
            <a:gs pos="0">
              <a:srgbClr val="F37121"/>
            </a:gs>
            <a:gs pos="100000">
              <a:srgbClr val="CC540B"/>
            </a:gs>
          </a:gsLst>
          <a:lin ang="10800000" scaled="0"/>
        </a:gra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201194" y="0"/>
            <a:ext cx="1131602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2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" name="Google Shape;109;p12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" name="Google Shape;110;p12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1" name="Google Shape;111;p12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2" name="Google Shape;112;p12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3" name="Google Shape;113;p12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4" name="Google Shape;114;p12"/>
          <p:cNvSpPr txBox="1">
            <a:spLocks noGrp="1"/>
          </p:cNvSpPr>
          <p:nvPr>
            <p:ph type="title"/>
          </p:nvPr>
        </p:nvSpPr>
        <p:spPr>
          <a:xfrm>
            <a:off x="6096000" y="2031423"/>
            <a:ext cx="4590229" cy="298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12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Blank">
  <p:cSld name="9_Blank">
    <p:bg>
      <p:bgPr>
        <a:gradFill>
          <a:gsLst>
            <a:gs pos="0">
              <a:srgbClr val="034EA2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50496" y="0"/>
            <a:ext cx="5741504" cy="691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3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0" name="Google Shape;120;p13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1" name="Google Shape;121;p13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2" name="Google Shape;122;p13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3" name="Google Shape;123;p13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4" name="Google Shape;124;p13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1505771" y="1904022"/>
            <a:ext cx="4590229" cy="298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9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4"/>
          <p:cNvSpPr txBox="1">
            <a:spLocks noGrp="1"/>
          </p:cNvSpPr>
          <p:nvPr>
            <p:ph type="title"/>
          </p:nvPr>
        </p:nvSpPr>
        <p:spPr>
          <a:xfrm>
            <a:off x="525780" y="190527"/>
            <a:ext cx="10515600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2" name="Google Shape;132;p14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" name="Google Shape;136;p14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" name="Google Shape;137;p14"/>
          <p:cNvSpPr txBox="1"/>
          <p:nvPr/>
        </p:nvSpPr>
        <p:spPr>
          <a:xfrm>
            <a:off x="525780" y="6415503"/>
            <a:ext cx="4114800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FPT Software – Level of Confidentiality </a:t>
            </a:r>
            <a:endParaRPr sz="1050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" name="Google Shape;138;p14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" name="Google Shape;139;p14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bg>
      <p:bgPr>
        <a:gradFill>
          <a:gsLst>
            <a:gs pos="0">
              <a:srgbClr val="50B848"/>
            </a:gs>
            <a:gs pos="37000">
              <a:srgbClr val="356D5B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" name="Google Shape;142;p15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" name="Google Shape;145;p15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7" name="Google Shape;147;p15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3" name="Google Shape;153;p16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5" name="Google Shape;155;p16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6" name="Google Shape;156;p16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bg>
      <p:bgPr>
        <a:gradFill>
          <a:gsLst>
            <a:gs pos="0">
              <a:srgbClr val="3EA9C1"/>
            </a:gs>
            <a:gs pos="100000">
              <a:srgbClr val="034EA2"/>
            </a:gs>
          </a:gsLst>
          <a:lin ang="10800000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" name="Google Shape;164;p17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bg>
      <p:bgPr>
        <a:solidFill>
          <a:srgbClr val="F3712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4" name="Google Shape;174;p18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4" name="Google Shape;184;p19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Blank">
  <p:cSld name="10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4" name="Google Shape;194;p20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/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 b="0" i="0" u="none" strike="noStrike" cap="none">
              <a:solidFill>
                <a:srgbClr val="B5B5B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8" name="Google Shape;198;p21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9" name="Google Shape;199;p21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3" name="Google Shape;203;p21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chemeClr val="l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2" name="Google Shape;212;p22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7" name="Google Shape;217;p23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525780" y="6415503"/>
            <a:ext cx="4114800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FPT Software </a:t>
            </a:r>
            <a:endParaRPr sz="1050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8" name="Google Shape;228;p24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525780" y="6415503"/>
            <a:ext cx="4114800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FPT Software – Level of Confidentiality </a:t>
            </a:r>
            <a:endParaRPr sz="1050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2" name="Google Shape;232;p24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/>
        </p:nvSpPr>
        <p:spPr>
          <a:xfrm>
            <a:off x="525780" y="6415503"/>
            <a:ext cx="4114800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FPT Software – Level of Confidentiality </a:t>
            </a:r>
            <a:endParaRPr sz="1050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B5B5B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9" name="Google Shape;239;p25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0" name="Google Shape;240;p25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3" name="Google Shape;243;p25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/>
          <p:nvPr/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B5B5B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model2">
  <p:cSld name="slidemodel2">
    <p:bg>
      <p:bgPr>
        <a:solidFill>
          <a:schemeClr val="lt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0" name="Google Shape;260;p27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1" name="Google Shape;261;p27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/>
        </p:nvSpPr>
        <p:spPr>
          <a:xfrm>
            <a:off x="525780" y="6415503"/>
            <a:ext cx="4114800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FPT Software – Level of Confidentiality </a:t>
            </a:r>
            <a:endParaRPr sz="1050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9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525780" y="190527"/>
            <a:ext cx="10515600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226D"/>
              </a:buClr>
              <a:buSzPts val="2800"/>
              <a:buFont typeface="Arial"/>
              <a:buNone/>
              <a:defRPr sz="2800">
                <a:solidFill>
                  <a:srgbClr val="19226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" name="Google Shape;43;p5"/>
          <p:cNvSpPr txBox="1"/>
          <p:nvPr/>
        </p:nvSpPr>
        <p:spPr>
          <a:xfrm>
            <a:off x="525780" y="6415503"/>
            <a:ext cx="4114800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FPT Software – Level of Confidentiality </a:t>
            </a:r>
            <a:endParaRPr sz="1050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" name="Google Shape;51;p6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" name="Google Shape;52;p6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525780" y="6415503"/>
            <a:ext cx="4114800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FPT Software – Level of Confidentiality </a:t>
            </a:r>
            <a:endParaRPr sz="1050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" name="Google Shape;68;p8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" name="Google Shape;72;p8"/>
          <p:cNvSpPr txBox="1"/>
          <p:nvPr/>
        </p:nvSpPr>
        <p:spPr>
          <a:xfrm>
            <a:off x="525780" y="6415503"/>
            <a:ext cx="4114800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FPT Software – Level of Confidentiality </a:t>
            </a:r>
            <a:endParaRPr sz="1050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" name="Google Shape;77;p9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" name="Google Shape;78;p9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" name="Google Shape;79;p9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0" name="Google Shape;80;p9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1" name="Google Shape;81;p9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2" name="Google Shape;82;p9"/>
          <p:cNvSpPr txBox="1"/>
          <p:nvPr/>
        </p:nvSpPr>
        <p:spPr>
          <a:xfrm>
            <a:off x="525780" y="6415503"/>
            <a:ext cx="4114800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FPT Software – Level of Confidentiality </a:t>
            </a:r>
            <a:endParaRPr sz="1050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Blank">
  <p:cSld name="1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Google Shape;87;p10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8" name="Google Shape;88;p10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Google Shape;89;p10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0" name="Google Shape;90;p10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Google Shape;91;p10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6524263" y="2014074"/>
            <a:ext cx="4590229" cy="298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0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239270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1" name="Google Shape;271;p28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" name="Google Shape;272;p28"/>
          <p:cNvSpPr txBox="1"/>
          <p:nvPr/>
        </p:nvSpPr>
        <p:spPr>
          <a:xfrm>
            <a:off x="238994" y="2925648"/>
            <a:ext cx="1268948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26D"/>
              </a:buClr>
              <a:buSzPts val="6600"/>
              <a:buFont typeface="Arial"/>
              <a:buNone/>
            </a:pPr>
            <a:r>
              <a:rPr lang="en-US" sz="5400" b="1" i="0" u="none" strike="noStrike" cap="none" dirty="0">
                <a:solidFill>
                  <a:srgbClr val="19226D"/>
                </a:solidFill>
                <a:latin typeface="+mn-lt"/>
                <a:ea typeface="Arial"/>
                <a:cs typeface="Arial"/>
                <a:sym typeface="Arial"/>
              </a:rPr>
              <a:t>DRIVER DROWSINESS DETECTION </a:t>
            </a:r>
            <a:endParaRPr sz="5400" b="1" i="0" u="none" strike="noStrike" cap="none" dirty="0">
              <a:solidFill>
                <a:srgbClr val="19226D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28"/>
          <p:cNvGrpSpPr/>
          <p:nvPr/>
        </p:nvGrpSpPr>
        <p:grpSpPr>
          <a:xfrm>
            <a:off x="714045" y="5783579"/>
            <a:ext cx="2396903" cy="533062"/>
            <a:chOff x="5181600" y="3683000"/>
            <a:chExt cx="1918748" cy="400110"/>
          </a:xfrm>
        </p:grpSpPr>
        <p:sp>
          <p:nvSpPr>
            <p:cNvPr id="274" name="Google Shape;274;p28"/>
            <p:cNvSpPr/>
            <p:nvPr/>
          </p:nvSpPr>
          <p:spPr>
            <a:xfrm>
              <a:off x="5181600" y="3683000"/>
              <a:ext cx="1918748" cy="400110"/>
            </a:xfrm>
            <a:prstGeom prst="roundRect">
              <a:avLst>
                <a:gd name="adj" fmla="val 50000"/>
              </a:avLst>
            </a:prstGeom>
            <a:solidFill>
              <a:srgbClr val="F371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 txBox="1"/>
            <p:nvPr/>
          </p:nvSpPr>
          <p:spPr>
            <a:xfrm>
              <a:off x="5258245" y="3744447"/>
              <a:ext cx="1765457" cy="277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+mn-lt"/>
                  <a:ea typeface="Arial"/>
                  <a:cs typeface="Arial"/>
                  <a:sym typeface="Arial"/>
                </a:rPr>
                <a:t>11 November 2023</a:t>
              </a:r>
              <a:endParaRPr dirty="0">
                <a:latin typeface="+mn-lt"/>
              </a:endParaRPr>
            </a:p>
          </p:txBody>
        </p:sp>
      </p:grpSp>
      <p:sp>
        <p:nvSpPr>
          <p:cNvPr id="276" name="Google Shape;276;p28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1</a:t>
            </a:fld>
            <a:endParaRPr>
              <a:latin typeface="+mn-lt"/>
            </a:endParaRPr>
          </a:p>
        </p:txBody>
      </p:sp>
      <p:pic>
        <p:nvPicPr>
          <p:cNvPr id="277" name="Google Shape;277;p28" descr="Download logo trường đại học FPT - Copy Sho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777" y="1839787"/>
            <a:ext cx="1888435" cy="7364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FFA212D8-794B-664B-B5DB-9272BBD360ED}"/>
              </a:ext>
            </a:extLst>
          </p:cNvPr>
          <p:cNvSpPr txBox="1"/>
          <p:nvPr/>
        </p:nvSpPr>
        <p:spPr>
          <a:xfrm>
            <a:off x="8022210" y="4728480"/>
            <a:ext cx="40943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Meiryo" panose="020B0604030504040204" pitchFamily="34" charset="-128"/>
                <a:cs typeface="Arial" panose="020B0604020202020204" pitchFamily="34" charset="0"/>
              </a:rPr>
              <a:t>Number 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spc="-100" dirty="0">
                <a:solidFill>
                  <a:srgbClr val="002060"/>
                </a:solidFill>
                <a:latin typeface="+mn-lt"/>
                <a:ea typeface="Meiryo" panose="020B0604030504040204" pitchFamily="34" charset="-128"/>
                <a:cs typeface="Arial" panose="020B0604020202020204" pitchFamily="34" charset="0"/>
              </a:rPr>
              <a:t>Che Minh Quang (Leader)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none" strike="noStrike" kern="1200" cap="none" spc="-1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Meiryo" panose="020B0604030504040204" pitchFamily="34" charset="-128"/>
                <a:cs typeface="Arial" panose="020B0604020202020204" pitchFamily="34" charset="0"/>
              </a:rPr>
              <a:t>Nguyen Trong Nghia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spc="-100" dirty="0">
                <a:solidFill>
                  <a:srgbClr val="002060"/>
                </a:solidFill>
                <a:latin typeface="+mn-lt"/>
                <a:ea typeface="Meiryo" panose="020B0604030504040204" pitchFamily="34" charset="-128"/>
                <a:cs typeface="Arial" panose="020B0604020202020204" pitchFamily="34" charset="0"/>
              </a:rPr>
              <a:t>Bui Dinh Thanh Danh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none" strike="noStrike" kern="1200" cap="none" spc="-1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Meiryo" panose="020B0604030504040204" pitchFamily="34" charset="-128"/>
                <a:cs typeface="Arial" panose="020B0604020202020204" pitchFamily="34" charset="0"/>
              </a:rPr>
              <a:t>Pham Gia Thinh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331;p30">
            <a:extLst>
              <a:ext uri="{FF2B5EF4-FFF2-40B4-BE49-F238E27FC236}">
                <a16:creationId xmlns:a16="http://schemas.microsoft.com/office/drawing/2014/main" id="{EBA929D9-A0CB-9754-5C43-1E7C688716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93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07" y="2468118"/>
            <a:ext cx="7313707" cy="344745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7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3" name="Google Shape;403;p37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4" name="Google Shape;404;p37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5" name="Google Shape;405;p37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8" name="Google Shape;408;p37"/>
          <p:cNvSpPr txBox="1"/>
          <p:nvPr/>
        </p:nvSpPr>
        <p:spPr>
          <a:xfrm>
            <a:off x="319993" y="1118419"/>
            <a:ext cx="11737200" cy="1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20" marR="0" lvl="0" indent="-4571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❖"/>
            </a:pPr>
            <a:r>
              <a:rPr lang="en-US" sz="2000" b="1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Collect data</a:t>
            </a:r>
            <a:endParaRPr sz="2000" dirty="0">
              <a:latin typeface="+mn-lt"/>
            </a:endParaRPr>
          </a:p>
          <a:p>
            <a:pPr marL="533307" marR="0" lvl="1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The data is collected from the dataset named "</a:t>
            </a:r>
            <a:r>
              <a:rPr lang="en-US" sz="2000" b="0" i="0" u="none" strike="noStrike" cap="none" dirty="0" err="1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yawn_eye_dataset_new</a:t>
            </a:r>
            <a:r>
              <a:rPr lang="en-US" sz="2000" b="0" i="0" u="none" strike="noStrike" cap="none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" from the Kaggle website, at the link "https://www.kaggle.com/datasets/serenaraju/yawn-eye-dataset-new."</a:t>
            </a:r>
            <a:endParaRPr sz="2000" dirty="0">
              <a:latin typeface="+mn-lt"/>
            </a:endParaRPr>
          </a:p>
        </p:txBody>
      </p:sp>
      <p:sp>
        <p:nvSpPr>
          <p:cNvPr id="409" name="Google Shape;409;p37"/>
          <p:cNvSpPr txBox="1">
            <a:spLocks noGrp="1"/>
          </p:cNvSpPr>
          <p:nvPr>
            <p:ph type="title"/>
          </p:nvPr>
        </p:nvSpPr>
        <p:spPr>
          <a:xfrm>
            <a:off x="525780" y="190527"/>
            <a:ext cx="10515600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7121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F37121"/>
                </a:solidFill>
                <a:latin typeface="+mn-lt"/>
                <a:sym typeface="Arial"/>
              </a:rPr>
              <a:t>0</a:t>
            </a:r>
            <a:r>
              <a:rPr lang="en-US" sz="3000">
                <a:solidFill>
                  <a:srgbClr val="F37121"/>
                </a:solidFill>
                <a:latin typeface="+mn-lt"/>
              </a:rPr>
              <a:t>3</a:t>
            </a:r>
            <a:r>
              <a:rPr lang="en-US" sz="3000" b="1">
                <a:solidFill>
                  <a:srgbClr val="F37121"/>
                </a:solidFill>
                <a:latin typeface="+mn-lt"/>
                <a:sym typeface="Arial"/>
              </a:rPr>
              <a:t>. </a:t>
            </a:r>
            <a:r>
              <a:rPr lang="en-US" sz="3000" b="1">
                <a:solidFill>
                  <a:srgbClr val="121951"/>
                </a:solidFill>
                <a:latin typeface="+mn-lt"/>
                <a:sym typeface="Arial"/>
              </a:rPr>
              <a:t>COLLECT AND PROCESS DATA  </a:t>
            </a:r>
            <a:endParaRPr>
              <a:latin typeface="+mn-lt"/>
            </a:endParaRPr>
          </a:p>
        </p:txBody>
      </p:sp>
      <p:sp>
        <p:nvSpPr>
          <p:cNvPr id="410" name="Google Shape;410;p37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10</a:t>
            </a:fld>
            <a:endParaRPr>
              <a:latin typeface="+mn-lt"/>
            </a:endParaRPr>
          </a:p>
        </p:txBody>
      </p:sp>
      <p:pic>
        <p:nvPicPr>
          <p:cNvPr id="411" name="Google Shape;41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52853" y="2398132"/>
            <a:ext cx="2219300" cy="37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760CBEF8-D451-7982-4371-A7D082E1A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514" y="2400836"/>
            <a:ext cx="2219300" cy="38021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48148E-6 L 0.00026 0.6212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10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7.40741E-7 L 0.00416 0.626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3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31;p30">
            <a:extLst>
              <a:ext uri="{FF2B5EF4-FFF2-40B4-BE49-F238E27FC236}">
                <a16:creationId xmlns:a16="http://schemas.microsoft.com/office/drawing/2014/main" id="{2D95FF5A-C74E-A9F0-F9E4-676E37E172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93427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8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9" name="Google Shape;419;p38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0" name="Google Shape;420;p38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1" name="Google Shape;421;p38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2" name="Google Shape;422;p38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3" name="Google Shape;423;p38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4" name="Google Shape;424;p38"/>
          <p:cNvSpPr txBox="1"/>
          <p:nvPr/>
        </p:nvSpPr>
        <p:spPr>
          <a:xfrm>
            <a:off x="319993" y="1245019"/>
            <a:ext cx="11737167" cy="14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20" marR="0" lvl="0" indent="-4571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❖"/>
            </a:pPr>
            <a:r>
              <a:rPr lang="en-US" sz="2000" b="1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Process data</a:t>
            </a:r>
            <a:endParaRPr sz="2000" dirty="0">
              <a:latin typeface="+mn-lt"/>
            </a:endParaRPr>
          </a:p>
          <a:p>
            <a:pPr marL="533307" marR="0" lvl="1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Use data augmentation techniques to increase the amount of data</a:t>
            </a:r>
            <a:endParaRPr sz="2000" dirty="0">
              <a:latin typeface="+mn-lt"/>
            </a:endParaRPr>
          </a:p>
        </p:txBody>
      </p:sp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525780" y="190527"/>
            <a:ext cx="10515600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7121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0</a:t>
            </a:r>
            <a:r>
              <a:rPr lang="en-US" sz="3000">
                <a:solidFill>
                  <a:srgbClr val="F37121"/>
                </a:solidFill>
                <a:latin typeface="+mn-lt"/>
              </a:rPr>
              <a:t>3</a:t>
            </a:r>
            <a:r>
              <a:rPr lang="en-US" sz="3000" b="1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. </a:t>
            </a:r>
            <a:r>
              <a:rPr lang="en-US" sz="3000" b="1">
                <a:solidFill>
                  <a:srgbClr val="121951"/>
                </a:solidFill>
                <a:latin typeface="+mn-lt"/>
                <a:ea typeface="Arial"/>
                <a:cs typeface="Arial"/>
                <a:sym typeface="Arial"/>
              </a:rPr>
              <a:t>COLLECT AND PROCESS DATA  </a:t>
            </a:r>
            <a:endParaRPr>
              <a:latin typeface="+mn-lt"/>
            </a:endParaRPr>
          </a:p>
        </p:txBody>
      </p:sp>
      <p:sp>
        <p:nvSpPr>
          <p:cNvPr id="426" name="Google Shape;426;p38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11</a:t>
            </a:fld>
            <a:endParaRPr>
              <a:latin typeface="+mn-lt"/>
            </a:endParaRPr>
          </a:p>
        </p:txBody>
      </p:sp>
      <p:pic>
        <p:nvPicPr>
          <p:cNvPr id="427" name="Google Shape;427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9971" y="2368461"/>
            <a:ext cx="3299763" cy="3932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96901" y="2383703"/>
            <a:ext cx="3590315" cy="3901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7" y="0"/>
            <a:ext cx="121870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9"/>
          <p:cNvSpPr txBox="1"/>
          <p:nvPr/>
        </p:nvSpPr>
        <p:spPr>
          <a:xfrm>
            <a:off x="755990" y="5015709"/>
            <a:ext cx="1107731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0</a:t>
            </a:r>
            <a:r>
              <a:rPr lang="en-US" sz="5000" b="1" dirty="0">
                <a:solidFill>
                  <a:srgbClr val="F37121"/>
                </a:solidFill>
                <a:latin typeface="+mn-lt"/>
              </a:rPr>
              <a:t>4</a:t>
            </a:r>
            <a:r>
              <a:rPr lang="en-US" sz="5000" b="1" dirty="0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. </a:t>
            </a:r>
            <a:r>
              <a:rPr lang="en-US" sz="5000" b="1" dirty="0">
                <a:solidFill>
                  <a:srgbClr val="121951"/>
                </a:solidFill>
                <a:latin typeface="+mn-lt"/>
                <a:ea typeface="Arial"/>
                <a:cs typeface="Arial"/>
                <a:sym typeface="Arial"/>
              </a:rPr>
              <a:t>MODEL</a:t>
            </a:r>
            <a:endParaRPr dirty="0">
              <a:latin typeface="+mn-lt"/>
            </a:endParaRPr>
          </a:p>
        </p:txBody>
      </p:sp>
      <p:sp>
        <p:nvSpPr>
          <p:cNvPr id="436" name="Google Shape;436;p39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12</a:t>
            </a:fld>
            <a:endParaRPr>
              <a:latin typeface="+mn-lt"/>
            </a:endParaRPr>
          </a:p>
        </p:txBody>
      </p:sp>
      <p:pic>
        <p:nvPicPr>
          <p:cNvPr id="2" name="Google Shape;277;p28" descr="Download logo trường đại học FPT - Copy Shop">
            <a:extLst>
              <a:ext uri="{FF2B5EF4-FFF2-40B4-BE49-F238E27FC236}">
                <a16:creationId xmlns:a16="http://schemas.microsoft.com/office/drawing/2014/main" id="{AA5FCD70-048C-4DC1-154C-617186AC74B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923" y="3997210"/>
            <a:ext cx="1888435" cy="73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31;p30">
            <a:extLst>
              <a:ext uri="{FF2B5EF4-FFF2-40B4-BE49-F238E27FC236}">
                <a16:creationId xmlns:a16="http://schemas.microsoft.com/office/drawing/2014/main" id="{BF12E29E-B1B6-F3FD-4CF4-0769102DBC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93427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0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2" name="Google Shape;442;p40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" name="Google Shape;443;p40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4" name="Google Shape;444;p40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6" name="Google Shape;446;p40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7" name="Google Shape;447;p40"/>
          <p:cNvSpPr txBox="1"/>
          <p:nvPr/>
        </p:nvSpPr>
        <p:spPr>
          <a:xfrm>
            <a:off x="694539" y="1201178"/>
            <a:ext cx="4891252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445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Model divided into 2 main tasks:</a:t>
            </a:r>
            <a:br>
              <a:rPr lang="en-US" sz="2000" b="1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</a:br>
            <a:endParaRPr lang="en-US" sz="2000" b="1" dirty="0">
              <a:solidFill>
                <a:schemeClr val="accent5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4445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Detection</a:t>
            </a:r>
          </a:p>
          <a:p>
            <a:pPr marL="444500" lvl="3" indent="-342900">
              <a:lnSpc>
                <a:spcPct val="120000"/>
              </a:lnSpc>
              <a:buClr>
                <a:schemeClr val="accent5"/>
              </a:buClr>
              <a:buSzPts val="2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Face Detection</a:t>
            </a:r>
          </a:p>
          <a:p>
            <a:pPr marL="444500" lvl="3" indent="-342900">
              <a:lnSpc>
                <a:spcPct val="120000"/>
              </a:lnSpc>
              <a:buClr>
                <a:schemeClr val="accent5"/>
              </a:buClr>
              <a:buSzPts val="2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Eyes Detection</a:t>
            </a:r>
          </a:p>
          <a:p>
            <a:pPr marL="10160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</a:pPr>
            <a:b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</a:b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  </a:t>
            </a:r>
            <a:endParaRPr sz="2000" dirty="0">
              <a:solidFill>
                <a:schemeClr val="accent5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5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8" name="Google Shape;448;p40"/>
          <p:cNvSpPr txBox="1">
            <a:spLocks noGrp="1"/>
          </p:cNvSpPr>
          <p:nvPr>
            <p:ph type="title"/>
          </p:nvPr>
        </p:nvSpPr>
        <p:spPr>
          <a:xfrm>
            <a:off x="525780" y="190527"/>
            <a:ext cx="10515600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7121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0</a:t>
            </a:r>
            <a:r>
              <a:rPr lang="en-US" sz="3000" dirty="0">
                <a:solidFill>
                  <a:srgbClr val="F37121"/>
                </a:solidFill>
                <a:latin typeface="+mn-lt"/>
              </a:rPr>
              <a:t>4</a:t>
            </a:r>
            <a:r>
              <a:rPr lang="en-US" sz="3000" b="1" dirty="0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. </a:t>
            </a:r>
            <a:r>
              <a:rPr lang="en-US" sz="3000" b="1" dirty="0">
                <a:solidFill>
                  <a:srgbClr val="121951"/>
                </a:solidFill>
                <a:latin typeface="+mn-lt"/>
                <a:ea typeface="Arial"/>
                <a:cs typeface="Arial"/>
                <a:sym typeface="Arial"/>
              </a:rPr>
              <a:t>MODEL</a:t>
            </a:r>
            <a:endParaRPr dirty="0">
              <a:latin typeface="+mn-lt"/>
            </a:endParaRPr>
          </a:p>
        </p:txBody>
      </p:sp>
      <p:sp>
        <p:nvSpPr>
          <p:cNvPr id="449" name="Google Shape;449;p40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13</a:t>
            </a:fld>
            <a:endParaRPr>
              <a:latin typeface="+mn-lt"/>
            </a:endParaRPr>
          </a:p>
        </p:txBody>
      </p:sp>
      <p:pic>
        <p:nvPicPr>
          <p:cNvPr id="450" name="Google Shape;450;p40"/>
          <p:cNvPicPr preferRelativeResize="0"/>
          <p:nvPr/>
        </p:nvPicPr>
        <p:blipFill rotWithShape="1">
          <a:blip r:embed="rId4">
            <a:alphaModFix/>
          </a:blip>
          <a:srcRect t="3110"/>
          <a:stretch/>
        </p:blipFill>
        <p:spPr>
          <a:xfrm>
            <a:off x="4192737" y="1636395"/>
            <a:ext cx="7761924" cy="51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31;p30">
            <a:extLst>
              <a:ext uri="{FF2B5EF4-FFF2-40B4-BE49-F238E27FC236}">
                <a16:creationId xmlns:a16="http://schemas.microsoft.com/office/drawing/2014/main" id="{00B07827-5E19-4094-8FFB-CBAE07F7CC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93427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1"/>
          <p:cNvSpPr/>
          <p:nvPr/>
        </p:nvSpPr>
        <p:spPr>
          <a:xfrm>
            <a:off x="-426720" y="1118429"/>
            <a:ext cx="266700" cy="685800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6" name="Google Shape;456;p41"/>
          <p:cNvSpPr/>
          <p:nvPr/>
        </p:nvSpPr>
        <p:spPr>
          <a:xfrm>
            <a:off x="-426720" y="1914296"/>
            <a:ext cx="266700" cy="685800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7" name="Google Shape;457;p41"/>
          <p:cNvSpPr/>
          <p:nvPr/>
        </p:nvSpPr>
        <p:spPr>
          <a:xfrm>
            <a:off x="-426720" y="2710163"/>
            <a:ext cx="266700" cy="685800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8" name="Google Shape;458;p41"/>
          <p:cNvSpPr/>
          <p:nvPr/>
        </p:nvSpPr>
        <p:spPr>
          <a:xfrm>
            <a:off x="-426720" y="3506030"/>
            <a:ext cx="266700" cy="685800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9" name="Google Shape;459;p41"/>
          <p:cNvSpPr/>
          <p:nvPr/>
        </p:nvSpPr>
        <p:spPr>
          <a:xfrm>
            <a:off x="-426720" y="4301897"/>
            <a:ext cx="266700" cy="685800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0" name="Google Shape;460;p41"/>
          <p:cNvSpPr/>
          <p:nvPr/>
        </p:nvSpPr>
        <p:spPr>
          <a:xfrm>
            <a:off x="-426720" y="5097764"/>
            <a:ext cx="266700" cy="685800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777200" y="1654130"/>
            <a:ext cx="7372887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Classification: Open / Closed</a:t>
            </a:r>
            <a:b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</a:b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 </a:t>
            </a:r>
            <a:b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</a:b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Using model Support Vector Machine (SVM)</a:t>
            </a:r>
          </a:p>
          <a:p>
            <a:pPr marL="342900" lvl="8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accent5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342900" lvl="8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Able to process data with many features (Open/close ratio, Eye position, Brightness and color,..)</a:t>
            </a:r>
          </a:p>
          <a:p>
            <a:pPr marL="342900" lvl="8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Hyperparameters can be adjusted to achieve optimal performance</a:t>
            </a:r>
          </a:p>
          <a:p>
            <a:pPr marL="342900" lvl="8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Generalization ability</a:t>
            </a:r>
            <a:b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</a:br>
            <a:b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</a:br>
            <a:b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</a:br>
            <a:endParaRPr dirty="0">
              <a:latin typeface="+mn-lt"/>
            </a:endParaRPr>
          </a:p>
        </p:txBody>
      </p:sp>
      <p:sp>
        <p:nvSpPr>
          <p:cNvPr id="462" name="Google Shape;462;p41"/>
          <p:cNvSpPr txBox="1">
            <a:spLocks noGrp="1"/>
          </p:cNvSpPr>
          <p:nvPr>
            <p:ph type="title"/>
          </p:nvPr>
        </p:nvSpPr>
        <p:spPr>
          <a:xfrm>
            <a:off x="525780" y="190527"/>
            <a:ext cx="105156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7121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0</a:t>
            </a:r>
            <a:r>
              <a:rPr lang="en-US" sz="3000" dirty="0">
                <a:solidFill>
                  <a:srgbClr val="F37121"/>
                </a:solidFill>
                <a:latin typeface="+mn-lt"/>
              </a:rPr>
              <a:t>4</a:t>
            </a:r>
            <a:r>
              <a:rPr lang="en-US" sz="3000" b="1" dirty="0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. </a:t>
            </a:r>
            <a:r>
              <a:rPr lang="en-US" sz="3000" b="1" dirty="0">
                <a:solidFill>
                  <a:srgbClr val="121951"/>
                </a:solidFill>
                <a:latin typeface="+mn-lt"/>
                <a:ea typeface="Arial"/>
                <a:cs typeface="Arial"/>
                <a:sym typeface="Arial"/>
              </a:rPr>
              <a:t>MODEL</a:t>
            </a:r>
            <a:endParaRPr dirty="0">
              <a:latin typeface="+mn-lt"/>
            </a:endParaRPr>
          </a:p>
        </p:txBody>
      </p:sp>
      <p:sp>
        <p:nvSpPr>
          <p:cNvPr id="463" name="Google Shape;463;p41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14</a:t>
            </a:fld>
            <a:endParaRPr>
              <a:latin typeface="+mn-lt"/>
            </a:endParaRPr>
          </a:p>
        </p:txBody>
      </p:sp>
      <p:pic>
        <p:nvPicPr>
          <p:cNvPr id="464" name="Google Shape;4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3825" y="1813942"/>
            <a:ext cx="3086100" cy="33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31;p30">
            <a:extLst>
              <a:ext uri="{FF2B5EF4-FFF2-40B4-BE49-F238E27FC236}">
                <a16:creationId xmlns:a16="http://schemas.microsoft.com/office/drawing/2014/main" id="{F128D444-AC27-77A0-DA36-09346FB45C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934278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2"/>
          <p:cNvSpPr/>
          <p:nvPr/>
        </p:nvSpPr>
        <p:spPr>
          <a:xfrm>
            <a:off x="-426720" y="1118429"/>
            <a:ext cx="266700" cy="685800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0" name="Google Shape;470;p42"/>
          <p:cNvSpPr/>
          <p:nvPr/>
        </p:nvSpPr>
        <p:spPr>
          <a:xfrm>
            <a:off x="-426720" y="1914296"/>
            <a:ext cx="266700" cy="685800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1" name="Google Shape;471;p42"/>
          <p:cNvSpPr/>
          <p:nvPr/>
        </p:nvSpPr>
        <p:spPr>
          <a:xfrm>
            <a:off x="-426720" y="2710163"/>
            <a:ext cx="266700" cy="685800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2" name="Google Shape;472;p42"/>
          <p:cNvSpPr/>
          <p:nvPr/>
        </p:nvSpPr>
        <p:spPr>
          <a:xfrm>
            <a:off x="-426720" y="3506030"/>
            <a:ext cx="266700" cy="685800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3" name="Google Shape;473;p42"/>
          <p:cNvSpPr/>
          <p:nvPr/>
        </p:nvSpPr>
        <p:spPr>
          <a:xfrm>
            <a:off x="-426720" y="4301897"/>
            <a:ext cx="266700" cy="685800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4" name="Google Shape;474;p42"/>
          <p:cNvSpPr/>
          <p:nvPr/>
        </p:nvSpPr>
        <p:spPr>
          <a:xfrm>
            <a:off x="-426720" y="5097764"/>
            <a:ext cx="266700" cy="685800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5" name="Google Shape;475;p42"/>
          <p:cNvSpPr txBox="1"/>
          <p:nvPr/>
        </p:nvSpPr>
        <p:spPr>
          <a:xfrm>
            <a:off x="227400" y="1051064"/>
            <a:ext cx="117372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Evaluate</a:t>
            </a:r>
            <a:b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</a:b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The goal of the model evaluation process is to evaluate the model's performance on test data or new data that the model has never seen.</a:t>
            </a:r>
          </a:p>
          <a:p>
            <a:pPr marL="10160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</a:pPr>
            <a:endParaRPr lang="en-US" sz="2000" dirty="0">
              <a:solidFill>
                <a:schemeClr val="accent5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444500" lvl="6" indent="-342900">
              <a:lnSpc>
                <a:spcPct val="120000"/>
              </a:lnSpc>
              <a:buClr>
                <a:schemeClr val="accent5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Confusion Matrix</a:t>
            </a:r>
          </a:p>
          <a:p>
            <a:pPr marL="444500" lvl="6" indent="-342900">
              <a:lnSpc>
                <a:spcPct val="120000"/>
              </a:lnSpc>
              <a:buClr>
                <a:schemeClr val="accent5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Accuracy </a:t>
            </a:r>
          </a:p>
          <a:p>
            <a:pPr marL="444500" lvl="6" indent="-342900">
              <a:lnSpc>
                <a:spcPct val="120000"/>
              </a:lnSpc>
              <a:buClr>
                <a:schemeClr val="accent5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Precision</a:t>
            </a:r>
          </a:p>
          <a:p>
            <a:pPr marL="444500" lvl="6" indent="-342900">
              <a:lnSpc>
                <a:spcPct val="120000"/>
              </a:lnSpc>
              <a:buClr>
                <a:schemeClr val="accent5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Recall</a:t>
            </a:r>
          </a:p>
          <a:p>
            <a:pPr marL="444500" lvl="6" indent="-342900">
              <a:lnSpc>
                <a:spcPct val="120000"/>
              </a:lnSpc>
              <a:buClr>
                <a:schemeClr val="accent5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F1 Score</a:t>
            </a:r>
            <a:b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</a:b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 </a:t>
            </a:r>
            <a:b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</a:br>
            <a:b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</a:br>
            <a:b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</a:br>
            <a:endParaRPr dirty="0">
              <a:latin typeface="+mn-lt"/>
            </a:endParaRPr>
          </a:p>
        </p:txBody>
      </p:sp>
      <p:sp>
        <p:nvSpPr>
          <p:cNvPr id="476" name="Google Shape;476;p42"/>
          <p:cNvSpPr txBox="1">
            <a:spLocks noGrp="1"/>
          </p:cNvSpPr>
          <p:nvPr>
            <p:ph type="title"/>
          </p:nvPr>
        </p:nvSpPr>
        <p:spPr>
          <a:xfrm>
            <a:off x="525780" y="190527"/>
            <a:ext cx="105156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7121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0</a:t>
            </a:r>
            <a:r>
              <a:rPr lang="en-US" sz="3000" dirty="0">
                <a:solidFill>
                  <a:srgbClr val="F37121"/>
                </a:solidFill>
                <a:latin typeface="+mn-lt"/>
              </a:rPr>
              <a:t>4</a:t>
            </a:r>
            <a:r>
              <a:rPr lang="en-US" sz="3000" b="1" dirty="0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. </a:t>
            </a:r>
            <a:r>
              <a:rPr lang="en-US" sz="3000" b="1" dirty="0">
                <a:solidFill>
                  <a:srgbClr val="121951"/>
                </a:solidFill>
                <a:latin typeface="+mn-lt"/>
                <a:ea typeface="Arial"/>
                <a:cs typeface="Arial"/>
                <a:sym typeface="Arial"/>
              </a:rPr>
              <a:t>MODEL</a:t>
            </a:r>
            <a:endParaRPr dirty="0">
              <a:latin typeface="+mn-lt"/>
            </a:endParaRPr>
          </a:p>
        </p:txBody>
      </p:sp>
      <p:sp>
        <p:nvSpPr>
          <p:cNvPr id="477" name="Google Shape;477;p42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15</a:t>
            </a:fld>
            <a:endParaRPr>
              <a:latin typeface="+mn-lt"/>
            </a:endParaRPr>
          </a:p>
        </p:txBody>
      </p:sp>
      <p:pic>
        <p:nvPicPr>
          <p:cNvPr id="478" name="Google Shape;47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6036" y="2385473"/>
            <a:ext cx="7638526" cy="42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3"/>
          <p:cNvSpPr txBox="1"/>
          <p:nvPr/>
        </p:nvSpPr>
        <p:spPr>
          <a:xfrm>
            <a:off x="755990" y="5015709"/>
            <a:ext cx="11077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0</a:t>
            </a:r>
            <a:r>
              <a:rPr lang="en-US" sz="5000" b="1" dirty="0">
                <a:solidFill>
                  <a:srgbClr val="F37121"/>
                </a:solidFill>
                <a:latin typeface="+mn-lt"/>
              </a:rPr>
              <a:t>5</a:t>
            </a:r>
            <a:r>
              <a:rPr lang="en-US" sz="5000" b="1" dirty="0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. </a:t>
            </a:r>
            <a:r>
              <a:rPr lang="en-US" sz="5000" b="1" dirty="0">
                <a:solidFill>
                  <a:srgbClr val="121951"/>
                </a:solidFill>
                <a:latin typeface="+mn-lt"/>
              </a:rPr>
              <a:t>DEMONSTRATION</a:t>
            </a:r>
            <a:endParaRPr sz="5000" b="1" dirty="0">
              <a:solidFill>
                <a:srgbClr val="121951"/>
              </a:solidFill>
              <a:latin typeface="+mn-lt"/>
            </a:endParaRPr>
          </a:p>
        </p:txBody>
      </p:sp>
      <p:sp>
        <p:nvSpPr>
          <p:cNvPr id="486" name="Google Shape;486;p43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16</a:t>
            </a:fld>
            <a:endParaRPr>
              <a:latin typeface="+mn-lt"/>
            </a:endParaRPr>
          </a:p>
        </p:txBody>
      </p:sp>
      <p:pic>
        <p:nvPicPr>
          <p:cNvPr id="2" name="Google Shape;277;p28" descr="Download logo trường đại học FPT - Copy Shop">
            <a:extLst>
              <a:ext uri="{FF2B5EF4-FFF2-40B4-BE49-F238E27FC236}">
                <a16:creationId xmlns:a16="http://schemas.microsoft.com/office/drawing/2014/main" id="{BB169B41-4EFA-A3D6-A4B5-F587CE8DB70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497" y="4035319"/>
            <a:ext cx="1888435" cy="73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4"/>
          <p:cNvSpPr txBox="1"/>
          <p:nvPr/>
        </p:nvSpPr>
        <p:spPr>
          <a:xfrm>
            <a:off x="755990" y="5015709"/>
            <a:ext cx="11077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0</a:t>
            </a:r>
            <a:r>
              <a:rPr lang="en-US" sz="5000" b="1" dirty="0">
                <a:solidFill>
                  <a:srgbClr val="F37121"/>
                </a:solidFill>
                <a:latin typeface="+mn-lt"/>
              </a:rPr>
              <a:t>6</a:t>
            </a:r>
            <a:r>
              <a:rPr lang="en-US" sz="5000" b="1" dirty="0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. </a:t>
            </a:r>
            <a:r>
              <a:rPr lang="en-US" sz="5000" b="1" dirty="0">
                <a:solidFill>
                  <a:srgbClr val="121951"/>
                </a:solidFill>
                <a:latin typeface="+mn-lt"/>
              </a:rPr>
              <a:t>CONCLUSION</a:t>
            </a:r>
            <a:endParaRPr dirty="0">
              <a:latin typeface="+mn-lt"/>
            </a:endParaRPr>
          </a:p>
        </p:txBody>
      </p:sp>
      <p:sp>
        <p:nvSpPr>
          <p:cNvPr id="494" name="Google Shape;494;p44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17</a:t>
            </a:fld>
            <a:endParaRPr>
              <a:latin typeface="+mn-lt"/>
            </a:endParaRPr>
          </a:p>
        </p:txBody>
      </p:sp>
      <p:pic>
        <p:nvPicPr>
          <p:cNvPr id="2" name="Google Shape;277;p28" descr="Download logo trường đại học FPT - Copy Shop">
            <a:extLst>
              <a:ext uri="{FF2B5EF4-FFF2-40B4-BE49-F238E27FC236}">
                <a16:creationId xmlns:a16="http://schemas.microsoft.com/office/drawing/2014/main" id="{64215455-52D4-4961-DF9A-CE1046081C4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216" y="4035319"/>
            <a:ext cx="1888435" cy="73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31;p30">
            <a:extLst>
              <a:ext uri="{FF2B5EF4-FFF2-40B4-BE49-F238E27FC236}">
                <a16:creationId xmlns:a16="http://schemas.microsoft.com/office/drawing/2014/main" id="{93111061-32AA-CDBD-2BB7-2FB345B53E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934278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5"/>
          <p:cNvSpPr/>
          <p:nvPr/>
        </p:nvSpPr>
        <p:spPr>
          <a:xfrm>
            <a:off x="-426720" y="1118429"/>
            <a:ext cx="266700" cy="685800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0" name="Google Shape;500;p45"/>
          <p:cNvSpPr/>
          <p:nvPr/>
        </p:nvSpPr>
        <p:spPr>
          <a:xfrm>
            <a:off x="-426720" y="1914296"/>
            <a:ext cx="266700" cy="685800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1" name="Google Shape;501;p45"/>
          <p:cNvSpPr/>
          <p:nvPr/>
        </p:nvSpPr>
        <p:spPr>
          <a:xfrm>
            <a:off x="-426720" y="2710163"/>
            <a:ext cx="266700" cy="685800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2" name="Google Shape;502;p45"/>
          <p:cNvSpPr/>
          <p:nvPr/>
        </p:nvSpPr>
        <p:spPr>
          <a:xfrm>
            <a:off x="-426720" y="3506030"/>
            <a:ext cx="266700" cy="685800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3" name="Google Shape;503;p45"/>
          <p:cNvSpPr/>
          <p:nvPr/>
        </p:nvSpPr>
        <p:spPr>
          <a:xfrm>
            <a:off x="-426720" y="4301897"/>
            <a:ext cx="266700" cy="685800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4" name="Google Shape;504;p45"/>
          <p:cNvSpPr/>
          <p:nvPr/>
        </p:nvSpPr>
        <p:spPr>
          <a:xfrm>
            <a:off x="-426720" y="5097764"/>
            <a:ext cx="266700" cy="685800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5" name="Google Shape;505;p45"/>
          <p:cNvSpPr txBox="1"/>
          <p:nvPr/>
        </p:nvSpPr>
        <p:spPr>
          <a:xfrm>
            <a:off x="227400" y="1396509"/>
            <a:ext cx="11737200" cy="1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01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Learned knowledge:</a:t>
            </a:r>
            <a:endParaRPr sz="2000" b="1" dirty="0">
              <a:solidFill>
                <a:schemeClr val="accent5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accent5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8001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Image Processing</a:t>
            </a:r>
          </a:p>
          <a:p>
            <a:pPr marL="8001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Face detection </a:t>
            </a:r>
          </a:p>
          <a:p>
            <a:pPr marL="8001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Eye detection</a:t>
            </a:r>
          </a:p>
          <a:p>
            <a:pPr marL="8001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Classification</a:t>
            </a:r>
          </a:p>
          <a:p>
            <a:pPr marL="8001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Flask and HTML </a:t>
            </a:r>
            <a:endParaRPr sz="2000" dirty="0">
              <a:solidFill>
                <a:schemeClr val="accent5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5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" name="Google Shape;506;p45"/>
          <p:cNvSpPr txBox="1">
            <a:spLocks noGrp="1"/>
          </p:cNvSpPr>
          <p:nvPr>
            <p:ph type="title"/>
          </p:nvPr>
        </p:nvSpPr>
        <p:spPr>
          <a:xfrm>
            <a:off x="525780" y="190527"/>
            <a:ext cx="105156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3000">
                <a:solidFill>
                  <a:srgbClr val="F37121"/>
                </a:solidFill>
                <a:latin typeface="+mn-lt"/>
              </a:rPr>
              <a:t>06. </a:t>
            </a:r>
            <a:r>
              <a:rPr lang="en-US" sz="3000">
                <a:solidFill>
                  <a:srgbClr val="121951"/>
                </a:solidFill>
                <a:latin typeface="+mn-lt"/>
              </a:rPr>
              <a:t>CONCLUSION</a:t>
            </a:r>
            <a:endParaRPr sz="3000">
              <a:solidFill>
                <a:srgbClr val="F37121"/>
              </a:solidFill>
              <a:latin typeface="+mn-lt"/>
            </a:endParaRPr>
          </a:p>
        </p:txBody>
      </p:sp>
      <p:sp>
        <p:nvSpPr>
          <p:cNvPr id="507" name="Google Shape;507;p45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18</a:t>
            </a:fld>
            <a:endParaRPr>
              <a:latin typeface="+mn-lt"/>
            </a:endParaRPr>
          </a:p>
        </p:txBody>
      </p:sp>
      <p:sp>
        <p:nvSpPr>
          <p:cNvPr id="508" name="Google Shape;508;p45"/>
          <p:cNvSpPr txBox="1"/>
          <p:nvPr/>
        </p:nvSpPr>
        <p:spPr>
          <a:xfrm>
            <a:off x="659226" y="4367653"/>
            <a:ext cx="10950699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Missing something to perfect the product:</a:t>
            </a:r>
            <a:endParaRPr sz="2000" b="1" dirty="0">
              <a:solidFill>
                <a:schemeClr val="accent5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5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Lack of time because there are so many other subjects and projects to do.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Lack of knowledge about new languages and how to handle data in the most optimal way.</a:t>
            </a:r>
            <a:endParaRPr sz="2000" dirty="0">
              <a:solidFill>
                <a:schemeClr val="accent5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5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09" name="Google Shape;50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8834" y="2193852"/>
            <a:ext cx="2864500" cy="19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87" y="2258456"/>
            <a:ext cx="2474813" cy="19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97428" y="2357396"/>
            <a:ext cx="247480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4" y="0"/>
            <a:ext cx="121870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6"/>
          <p:cNvSpPr txBox="1"/>
          <p:nvPr/>
        </p:nvSpPr>
        <p:spPr>
          <a:xfrm>
            <a:off x="755990" y="5015709"/>
            <a:ext cx="1107731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0</a:t>
            </a:r>
            <a:r>
              <a:rPr lang="en-US" sz="5000" b="1">
                <a:solidFill>
                  <a:srgbClr val="F37121"/>
                </a:solidFill>
                <a:latin typeface="+mn-lt"/>
              </a:rPr>
              <a:t>7</a:t>
            </a:r>
            <a:r>
              <a:rPr lang="en-US" sz="5000" b="1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. </a:t>
            </a:r>
            <a:r>
              <a:rPr lang="en-US" sz="5000" b="1">
                <a:solidFill>
                  <a:srgbClr val="121951"/>
                </a:solidFill>
                <a:latin typeface="+mn-lt"/>
                <a:ea typeface="Arial"/>
                <a:cs typeface="Arial"/>
                <a:sym typeface="Arial"/>
              </a:rPr>
              <a:t>FUTURE OF THE PROJECT</a:t>
            </a:r>
            <a:endParaRPr>
              <a:latin typeface="+mn-lt"/>
            </a:endParaRPr>
          </a:p>
        </p:txBody>
      </p:sp>
      <p:sp>
        <p:nvSpPr>
          <p:cNvPr id="519" name="Google Shape;519;p46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19</a:t>
            </a:fld>
            <a:endParaRPr>
              <a:latin typeface="+mn-lt"/>
            </a:endParaRPr>
          </a:p>
        </p:txBody>
      </p:sp>
      <p:pic>
        <p:nvPicPr>
          <p:cNvPr id="2" name="Google Shape;277;p28" descr="Download logo trường đại học FPT - Copy Shop">
            <a:extLst>
              <a:ext uri="{FF2B5EF4-FFF2-40B4-BE49-F238E27FC236}">
                <a16:creationId xmlns:a16="http://schemas.microsoft.com/office/drawing/2014/main" id="{B094F9C7-B53B-F81C-18FA-B67AEB89572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496" y="3875976"/>
            <a:ext cx="1888435" cy="73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F60A95E7-5ADA-1B45-BC37-21B446B9DA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D1BAEC-2F35-9E4E-822B-46FF5EB8B540}"/>
              </a:ext>
            </a:extLst>
          </p:cNvPr>
          <p:cNvSpPr/>
          <p:nvPr/>
        </p:nvSpPr>
        <p:spPr>
          <a:xfrm>
            <a:off x="0" y="0"/>
            <a:ext cx="5211271" cy="68737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B0FE60-B900-8743-81EA-8590FF02BE15}"/>
              </a:ext>
            </a:extLst>
          </p:cNvPr>
          <p:cNvSpPr txBox="1"/>
          <p:nvPr/>
        </p:nvSpPr>
        <p:spPr>
          <a:xfrm>
            <a:off x="466138" y="3013501"/>
            <a:ext cx="3680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u="none" strike="noStrike" kern="1200" cap="none" spc="0" normalizeH="0" baseline="0" noProof="0" dirty="0">
                <a:ln>
                  <a:noFill/>
                </a:ln>
                <a:solidFill>
                  <a:srgbClr val="19226D"/>
                </a:solidFill>
                <a:effectLst/>
                <a:uLnTx/>
                <a:uFillTx/>
                <a:latin typeface="+mn-lt"/>
                <a:ea typeface="Meiryo" panose="020B0604030504040204" pitchFamily="34" charset="-128"/>
              </a:rPr>
              <a:t>CONTENT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0700B9-396B-F94A-B785-85220A672262}"/>
              </a:ext>
            </a:extLst>
          </p:cNvPr>
          <p:cNvGrpSpPr/>
          <p:nvPr/>
        </p:nvGrpSpPr>
        <p:grpSpPr>
          <a:xfrm>
            <a:off x="4742090" y="1246885"/>
            <a:ext cx="6106924" cy="773713"/>
            <a:chOff x="5829424" y="1893693"/>
            <a:chExt cx="7956148" cy="10080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5A0757-B179-2346-B244-C95262501B00}"/>
                </a:ext>
              </a:extLst>
            </p:cNvPr>
            <p:cNvGrpSpPr/>
            <p:nvPr/>
          </p:nvGrpSpPr>
          <p:grpSpPr>
            <a:xfrm>
              <a:off x="5829424" y="1893693"/>
              <a:ext cx="1008000" cy="1008000"/>
              <a:chOff x="5829424" y="1893693"/>
              <a:chExt cx="1008000" cy="100800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7B77D34-59AC-564E-A016-CE9A807742A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1893693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Meiryo" panose="020B0604030504040204" pitchFamily="34" charset="-128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76B1E6D-3CEF-F74B-8F34-20975835D89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196531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srgbClr val="19226D"/>
                  </a:solidFill>
                  <a:effectLst/>
                  <a:uLnTx/>
                  <a:uFillTx/>
                  <a:ea typeface="Meiryo" panose="020B0604030504040204" pitchFamily="34" charset="-128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2A3045B-ABCF-A74A-8F1D-28DE093DD565}"/>
                  </a:ext>
                </a:extLst>
              </p:cNvPr>
              <p:cNvSpPr txBox="1"/>
              <p:nvPr/>
            </p:nvSpPr>
            <p:spPr>
              <a:xfrm>
                <a:off x="6191447" y="2083863"/>
                <a:ext cx="283954" cy="68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Meiryo" panose="020B0604030504040204" pitchFamily="34" charset="-128"/>
                  </a:rPr>
                  <a:t>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A13FCF-3514-E041-B741-76142C83DFE8}"/>
                </a:ext>
              </a:extLst>
            </p:cNvPr>
            <p:cNvSpPr txBox="1"/>
            <p:nvPr/>
          </p:nvSpPr>
          <p:spPr>
            <a:xfrm>
              <a:off x="7164405" y="2191583"/>
              <a:ext cx="6621167" cy="52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chemeClr val="bg2">
                      <a:lumMod val="75000"/>
                    </a:schemeClr>
                  </a:solidFill>
                  <a:latin typeface="+mn-lt"/>
                  <a:ea typeface="Meiryo" panose="020B0604030504040204" pitchFamily="34" charset="-128"/>
                  <a:sym typeface="Arial"/>
                </a:rPr>
                <a:t>TIMELINE </a:t>
              </a:r>
              <a:r>
                <a:rPr lang="en-US" sz="2000" b="1" dirty="0">
                  <a:solidFill>
                    <a:schemeClr val="bg2">
                      <a:lumMod val="75000"/>
                    </a:schemeClr>
                  </a:solidFill>
                  <a:latin typeface="+mn-lt"/>
                  <a:ea typeface="Meiryo" panose="020B0604030504040204" pitchFamily="34" charset="-128"/>
                </a:rPr>
                <a:t>&amp; TASKS</a:t>
              </a:r>
              <a:endParaRPr lang="en-US" sz="2000" b="0" dirty="0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Meiryo" panose="020B0604030504040204" pitchFamily="34" charset="-128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610524-0DFA-634F-863B-68CCA9095A1E}"/>
              </a:ext>
            </a:extLst>
          </p:cNvPr>
          <p:cNvGrpSpPr/>
          <p:nvPr/>
        </p:nvGrpSpPr>
        <p:grpSpPr>
          <a:xfrm>
            <a:off x="4775962" y="3123762"/>
            <a:ext cx="7312063" cy="773714"/>
            <a:chOff x="5990175" y="4069003"/>
            <a:chExt cx="8067489" cy="10080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EE0B513-0395-394D-B3DD-0F88D4AA6741}"/>
                </a:ext>
              </a:extLst>
            </p:cNvPr>
            <p:cNvGrpSpPr/>
            <p:nvPr/>
          </p:nvGrpSpPr>
          <p:grpSpPr>
            <a:xfrm>
              <a:off x="5990175" y="4069003"/>
              <a:ext cx="816277" cy="1008000"/>
              <a:chOff x="5990175" y="4069003"/>
              <a:chExt cx="816277" cy="10080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4CBECF1-7A1A-1648-981C-DC8D440D0F9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90175" y="4069003"/>
                <a:ext cx="816277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Meiryo" panose="020B0604030504040204" pitchFamily="34" charset="-128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C57C8F3-8BA8-1E4D-A7C9-35671FEF3DB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6033370" y="4139878"/>
                <a:ext cx="732052" cy="863999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Meiryo" panose="020B0604030504040204" pitchFamily="34" charset="-128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B4D598-C08D-294D-947A-9FD0E4EEE309}"/>
                  </a:ext>
                </a:extLst>
              </p:cNvPr>
              <p:cNvSpPr txBox="1"/>
              <p:nvPr/>
            </p:nvSpPr>
            <p:spPr>
              <a:xfrm>
                <a:off x="6065483" y="4259172"/>
                <a:ext cx="699939" cy="68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Meiryo" panose="020B0604030504040204" pitchFamily="34" charset="-128"/>
                  </a:rPr>
                  <a:t>4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910B11-EE25-6348-818D-8928A5AE19F8}"/>
                </a:ext>
              </a:extLst>
            </p:cNvPr>
            <p:cNvSpPr txBox="1"/>
            <p:nvPr/>
          </p:nvSpPr>
          <p:spPr>
            <a:xfrm>
              <a:off x="7267752" y="4321784"/>
              <a:ext cx="6789912" cy="521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>
                  <a:solidFill>
                    <a:srgbClr val="121951"/>
                  </a:solidFill>
                  <a:latin typeface="+mn-lt"/>
                  <a:ea typeface="Meiryo" panose="020B0604030504040204" pitchFamily="34" charset="-128"/>
                  <a:sym typeface="Arial"/>
                </a:rPr>
                <a:t>MODEL</a:t>
              </a:r>
              <a:endParaRPr lang="en-US" sz="2000" b="1" dirty="0">
                <a:solidFill>
                  <a:srgbClr val="19226D"/>
                </a:solidFill>
                <a:latin typeface="+mn-lt"/>
                <a:ea typeface="Meiryo" panose="020B0604030504040204" pitchFamily="34" charset="-128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DBD324-A163-B74F-BB58-97AA6EB6043A}"/>
              </a:ext>
            </a:extLst>
          </p:cNvPr>
          <p:cNvGrpSpPr/>
          <p:nvPr/>
        </p:nvGrpSpPr>
        <p:grpSpPr>
          <a:xfrm>
            <a:off x="4720698" y="309451"/>
            <a:ext cx="6117171" cy="773713"/>
            <a:chOff x="5807760" y="1383135"/>
            <a:chExt cx="7969499" cy="10080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7A860F-6F27-6A40-9312-4CA83B52FACB}"/>
                </a:ext>
              </a:extLst>
            </p:cNvPr>
            <p:cNvGrpSpPr/>
            <p:nvPr/>
          </p:nvGrpSpPr>
          <p:grpSpPr>
            <a:xfrm>
              <a:off x="5807760" y="1383135"/>
              <a:ext cx="7969499" cy="1008000"/>
              <a:chOff x="5829424" y="806038"/>
              <a:chExt cx="7969499" cy="100800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00C3D81-B155-1F4C-9F57-9C3137E8DFF0}"/>
                  </a:ext>
                </a:extLst>
              </p:cNvPr>
              <p:cNvGrpSpPr/>
              <p:nvPr/>
            </p:nvGrpSpPr>
            <p:grpSpPr>
              <a:xfrm>
                <a:off x="5829424" y="806038"/>
                <a:ext cx="1008000" cy="1008000"/>
                <a:chOff x="5829424" y="806038"/>
                <a:chExt cx="1008000" cy="100800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36EBEB63-E6F2-4844-A53F-5519696E6B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829424" y="806038"/>
                  <a:ext cx="1008000" cy="10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ABF585F2-A81A-D047-87D6-A253AC2C40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901424" y="878038"/>
                  <a:ext cx="864000" cy="864000"/>
                </a:xfrm>
                <a:prstGeom prst="ellipse">
                  <a:avLst/>
                </a:prstGeom>
                <a:solidFill>
                  <a:srgbClr val="1F38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8DC90B5-EABF-D44D-9BEE-9288DC367A89}"/>
                    </a:ext>
                  </a:extLst>
                </p:cNvPr>
                <p:cNvSpPr txBox="1"/>
                <p:nvPr/>
              </p:nvSpPr>
              <p:spPr>
                <a:xfrm>
                  <a:off x="6191447" y="986583"/>
                  <a:ext cx="283954" cy="681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+mn-lt"/>
                      <a:ea typeface="Meiryo" panose="020B0604030504040204" pitchFamily="34" charset="-128"/>
                    </a:rPr>
                    <a:t>1</a:t>
                  </a: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FBCB3D-4734-2147-855F-1B385859FBD1}"/>
                  </a:ext>
                </a:extLst>
              </p:cNvPr>
              <p:cNvSpPr txBox="1"/>
              <p:nvPr/>
            </p:nvSpPr>
            <p:spPr>
              <a:xfrm>
                <a:off x="7164405" y="1063526"/>
                <a:ext cx="6634518" cy="521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dirty="0">
                    <a:solidFill>
                      <a:schemeClr val="bg2">
                        <a:lumMod val="75000"/>
                      </a:schemeClr>
                    </a:solidFill>
                    <a:latin typeface="+mn-lt"/>
                    <a:ea typeface="Meiryo" panose="020B0604030504040204" pitchFamily="34" charset="-128"/>
                  </a:rPr>
                  <a:t>INTRODUCTION PROJECT</a:t>
                </a:r>
                <a:endParaRPr kumimoji="0" lang="en-US" sz="2000" b="1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uLnTx/>
                  <a:uFillTx/>
                  <a:latin typeface="+mn-lt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C0BE3AF-872D-B846-B36F-818286404C2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879760" y="1453572"/>
              <a:ext cx="864000" cy="864000"/>
            </a:xfrm>
            <a:prstGeom prst="ellipse">
              <a:avLst/>
            </a:prstGeom>
            <a:solidFill>
              <a:srgbClr val="F37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B2C1"/>
                </a:solidFill>
                <a:effectLst/>
                <a:uLnTx/>
                <a:uFillTx/>
                <a:ea typeface="Meiryo" panose="020B0604030504040204" pitchFamily="34" charset="-128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67FCB2-FAB3-784B-A12C-6930CB633274}"/>
                </a:ext>
              </a:extLst>
            </p:cNvPr>
            <p:cNvSpPr txBox="1"/>
            <p:nvPr/>
          </p:nvSpPr>
          <p:spPr>
            <a:xfrm>
              <a:off x="6169784" y="1565892"/>
              <a:ext cx="283955" cy="681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Meiryo" panose="020B0604030504040204" pitchFamily="34" charset="-128"/>
                </a:rPr>
                <a:t>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AF98C4-3876-0B40-9D08-E42F59EC706E}"/>
              </a:ext>
            </a:extLst>
          </p:cNvPr>
          <p:cNvGrpSpPr/>
          <p:nvPr/>
        </p:nvGrpSpPr>
        <p:grpSpPr>
          <a:xfrm>
            <a:off x="4753193" y="2182813"/>
            <a:ext cx="6117172" cy="773714"/>
            <a:chOff x="4709565" y="3508655"/>
            <a:chExt cx="7969500" cy="10080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94835-20E9-BB4B-BB2D-D58D4FC94FE0}"/>
                </a:ext>
              </a:extLst>
            </p:cNvPr>
            <p:cNvGrpSpPr/>
            <p:nvPr/>
          </p:nvGrpSpPr>
          <p:grpSpPr>
            <a:xfrm>
              <a:off x="4709565" y="3508655"/>
              <a:ext cx="1008000" cy="1008000"/>
              <a:chOff x="5829424" y="2981348"/>
              <a:chExt cx="1008000" cy="100800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7CB4F0D-2D01-0F4D-8C16-60C65D81A1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2981348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Meiryo" panose="020B0604030504040204" pitchFamily="34" charset="-128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C2B5E1C-A285-1E41-AB0E-472954AA6D5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305259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Meiryo" panose="020B0604030504040204" pitchFamily="34" charset="-128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4230267-6C75-384A-9301-F0545AE360A3}"/>
                  </a:ext>
                </a:extLst>
              </p:cNvPr>
              <p:cNvSpPr txBox="1"/>
              <p:nvPr/>
            </p:nvSpPr>
            <p:spPr>
              <a:xfrm>
                <a:off x="6191447" y="3181144"/>
                <a:ext cx="283955" cy="68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Meiryo" panose="020B0604030504040204" pitchFamily="34" charset="-128"/>
                  </a:rPr>
                  <a:t>3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E2B472A-996E-8443-9D1A-FC9B3BA7A101}"/>
                </a:ext>
              </a:extLst>
            </p:cNvPr>
            <p:cNvSpPr txBox="1"/>
            <p:nvPr/>
          </p:nvSpPr>
          <p:spPr>
            <a:xfrm>
              <a:off x="6083065" y="3846349"/>
              <a:ext cx="6596000" cy="521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>
                  <a:solidFill>
                    <a:srgbClr val="121951"/>
                  </a:solidFill>
                  <a:latin typeface="+mn-lt"/>
                  <a:ea typeface="Meiryo" panose="020B0604030504040204" pitchFamily="34" charset="-128"/>
                  <a:sym typeface="Arial"/>
                </a:rPr>
                <a:t>COLLECT AND PROCESS DATA</a:t>
              </a:r>
              <a:endParaRPr lang="en-US" sz="2000" b="1" dirty="0">
                <a:solidFill>
                  <a:srgbClr val="19226D"/>
                </a:solidFill>
                <a:latin typeface="+mn-lt"/>
                <a:ea typeface="Meiryo" panose="020B0604030504040204" pitchFamily="34" charset="-128"/>
              </a:endParaRPr>
            </a:p>
          </p:txBody>
        </p:sp>
      </p:grpSp>
      <p:sp>
        <p:nvSpPr>
          <p:cNvPr id="49" name="Footer Placeholder 2">
            <a:extLst>
              <a:ext uri="{FF2B5EF4-FFF2-40B4-BE49-F238E27FC236}">
                <a16:creationId xmlns:a16="http://schemas.microsoft.com/office/drawing/2014/main" id="{EE37BB88-21D1-EF4A-ADFD-7B9A3DB67557}"/>
              </a:ext>
            </a:extLst>
          </p:cNvPr>
          <p:cNvSpPr txBox="1">
            <a:spLocks/>
          </p:cNvSpPr>
          <p:nvPr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134327-492D-7D4C-926E-EC498D594D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6688" y="6415088"/>
            <a:ext cx="595312" cy="252412"/>
          </a:xfrm>
          <a:prstGeom prst="rect">
            <a:avLst/>
          </a:prstGeom>
        </p:spPr>
        <p:txBody>
          <a:bodyPr/>
          <a:lstStyle/>
          <a:p>
            <a:fld id="{E012F146-47F9-A646-B182-8CC39B8AD32B}" type="slidenum">
              <a:rPr lang="x-none" smtClean="0">
                <a:latin typeface="+mn-lt"/>
              </a:rPr>
              <a:pPr/>
              <a:t>2</a:t>
            </a:fld>
            <a:endParaRPr lang="x-none">
              <a:latin typeface="+mn-lt"/>
            </a:endParaRPr>
          </a:p>
        </p:txBody>
      </p:sp>
      <p:pic>
        <p:nvPicPr>
          <p:cNvPr id="3" name="Google Shape;264;p27" descr="Download logo trường đại học FPT - Copy Shop">
            <a:extLst>
              <a:ext uri="{FF2B5EF4-FFF2-40B4-BE49-F238E27FC236}">
                <a16:creationId xmlns:a16="http://schemas.microsoft.com/office/drawing/2014/main" id="{A84BA66F-34D2-E644-BDCC-CEBE598A53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95728" y="101822"/>
            <a:ext cx="1437340" cy="6051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roup 26">
            <a:extLst>
              <a:ext uri="{FF2B5EF4-FFF2-40B4-BE49-F238E27FC236}">
                <a16:creationId xmlns:a16="http://schemas.microsoft.com/office/drawing/2014/main" id="{87A0CC95-3709-DCA5-8575-B8179A2231E8}"/>
              </a:ext>
            </a:extLst>
          </p:cNvPr>
          <p:cNvGrpSpPr/>
          <p:nvPr/>
        </p:nvGrpSpPr>
        <p:grpSpPr>
          <a:xfrm>
            <a:off x="4786210" y="4061833"/>
            <a:ext cx="6164099" cy="773714"/>
            <a:chOff x="5829424" y="4069003"/>
            <a:chExt cx="8115986" cy="1008000"/>
          </a:xfrm>
        </p:grpSpPr>
        <p:grpSp>
          <p:nvGrpSpPr>
            <p:cNvPr id="17" name="Group 27">
              <a:extLst>
                <a:ext uri="{FF2B5EF4-FFF2-40B4-BE49-F238E27FC236}">
                  <a16:creationId xmlns:a16="http://schemas.microsoft.com/office/drawing/2014/main" id="{806FEBDB-42D4-0CD2-6F05-541D255B0C4E}"/>
                </a:ext>
              </a:extLst>
            </p:cNvPr>
            <p:cNvGrpSpPr/>
            <p:nvPr/>
          </p:nvGrpSpPr>
          <p:grpSpPr>
            <a:xfrm>
              <a:off x="5829424" y="4069003"/>
              <a:ext cx="1008000" cy="1008000"/>
              <a:chOff x="5829424" y="4069003"/>
              <a:chExt cx="1008000" cy="1008000"/>
            </a:xfrm>
          </p:grpSpPr>
          <p:sp>
            <p:nvSpPr>
              <p:cNvPr id="48" name="Oval 29">
                <a:extLst>
                  <a:ext uri="{FF2B5EF4-FFF2-40B4-BE49-F238E27FC236}">
                    <a16:creationId xmlns:a16="http://schemas.microsoft.com/office/drawing/2014/main" id="{E1EE747F-84E0-BEA3-C20D-D7AC1883186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4069003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Meiryo" panose="020B0604030504040204" pitchFamily="34" charset="-128"/>
                </a:endParaRPr>
              </a:p>
            </p:txBody>
          </p:sp>
          <p:sp>
            <p:nvSpPr>
              <p:cNvPr id="52" name="Oval 30">
                <a:extLst>
                  <a:ext uri="{FF2B5EF4-FFF2-40B4-BE49-F238E27FC236}">
                    <a16:creationId xmlns:a16="http://schemas.microsoft.com/office/drawing/2014/main" id="{4DF5EB75-2C35-483A-E9FA-8252467C059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413987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Meiryo" panose="020B0604030504040204" pitchFamily="34" charset="-128"/>
                </a:endParaRPr>
              </a:p>
            </p:txBody>
          </p:sp>
          <p:sp>
            <p:nvSpPr>
              <p:cNvPr id="53" name="TextBox 31">
                <a:extLst>
                  <a:ext uri="{FF2B5EF4-FFF2-40B4-BE49-F238E27FC236}">
                    <a16:creationId xmlns:a16="http://schemas.microsoft.com/office/drawing/2014/main" id="{95F7B60B-4436-67F2-C5B7-DC6424F2D249}"/>
                  </a:ext>
                </a:extLst>
              </p:cNvPr>
              <p:cNvSpPr txBox="1"/>
              <p:nvPr/>
            </p:nvSpPr>
            <p:spPr>
              <a:xfrm>
                <a:off x="6227447" y="4289329"/>
                <a:ext cx="213229" cy="68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Meiryo" panose="020B0604030504040204" pitchFamily="34" charset="-128"/>
                  </a:rPr>
                  <a:t>5</a:t>
                </a:r>
              </a:p>
            </p:txBody>
          </p:sp>
        </p:grpSp>
        <p:sp>
          <p:nvSpPr>
            <p:cNvPr id="18" name="TextBox 28">
              <a:extLst>
                <a:ext uri="{FF2B5EF4-FFF2-40B4-BE49-F238E27FC236}">
                  <a16:creationId xmlns:a16="http://schemas.microsoft.com/office/drawing/2014/main" id="{41CDF77C-A4D5-22DC-092D-C1FF6C7DC9C8}"/>
                </a:ext>
              </a:extLst>
            </p:cNvPr>
            <p:cNvSpPr txBox="1"/>
            <p:nvPr/>
          </p:nvSpPr>
          <p:spPr>
            <a:xfrm>
              <a:off x="7349409" y="4298379"/>
              <a:ext cx="6596001" cy="521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>
                  <a:solidFill>
                    <a:srgbClr val="121951"/>
                  </a:solidFill>
                  <a:latin typeface="+mn-lt"/>
                  <a:ea typeface="Meiryo" panose="020B0604030504040204" pitchFamily="34" charset="-128"/>
                </a:rPr>
                <a:t>DEMONSTRATION</a:t>
              </a:r>
              <a:endParaRPr lang="en-US" sz="2000" b="1" dirty="0">
                <a:solidFill>
                  <a:schemeClr val="tx2">
                    <a:lumMod val="75000"/>
                  </a:schemeClr>
                </a:solidFill>
                <a:latin typeface="+mn-lt"/>
                <a:ea typeface="Meiryo" panose="020B0604030504040204" pitchFamily="34" charset="-128"/>
              </a:endParaRPr>
            </a:p>
          </p:txBody>
        </p:sp>
      </p:grpSp>
      <p:grpSp>
        <p:nvGrpSpPr>
          <p:cNvPr id="54" name="Group 26">
            <a:extLst>
              <a:ext uri="{FF2B5EF4-FFF2-40B4-BE49-F238E27FC236}">
                <a16:creationId xmlns:a16="http://schemas.microsoft.com/office/drawing/2014/main" id="{10FCB465-9229-0933-E358-0EC0D05BC4B0}"/>
              </a:ext>
            </a:extLst>
          </p:cNvPr>
          <p:cNvGrpSpPr/>
          <p:nvPr/>
        </p:nvGrpSpPr>
        <p:grpSpPr>
          <a:xfrm>
            <a:off x="4742090" y="4997125"/>
            <a:ext cx="6208219" cy="773714"/>
            <a:chOff x="5829424" y="4069003"/>
            <a:chExt cx="8088116" cy="1008000"/>
          </a:xfrm>
        </p:grpSpPr>
        <p:grpSp>
          <p:nvGrpSpPr>
            <p:cNvPr id="55" name="Group 27">
              <a:extLst>
                <a:ext uri="{FF2B5EF4-FFF2-40B4-BE49-F238E27FC236}">
                  <a16:creationId xmlns:a16="http://schemas.microsoft.com/office/drawing/2014/main" id="{F0C62F1C-CDA8-933C-A371-1940905D09CD}"/>
                </a:ext>
              </a:extLst>
            </p:cNvPr>
            <p:cNvGrpSpPr/>
            <p:nvPr/>
          </p:nvGrpSpPr>
          <p:grpSpPr>
            <a:xfrm>
              <a:off x="5829424" y="4069003"/>
              <a:ext cx="1008000" cy="1008000"/>
              <a:chOff x="5829424" y="4069003"/>
              <a:chExt cx="1008000" cy="1008000"/>
            </a:xfrm>
          </p:grpSpPr>
          <p:sp>
            <p:nvSpPr>
              <p:cNvPr id="57" name="Oval 29">
                <a:extLst>
                  <a:ext uri="{FF2B5EF4-FFF2-40B4-BE49-F238E27FC236}">
                    <a16:creationId xmlns:a16="http://schemas.microsoft.com/office/drawing/2014/main" id="{E5105AAA-8F3A-A205-9027-17CDB46E759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4069003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Meiryo" panose="020B0604030504040204" pitchFamily="34" charset="-128"/>
                </a:endParaRPr>
              </a:p>
            </p:txBody>
          </p:sp>
          <p:sp>
            <p:nvSpPr>
              <p:cNvPr id="58" name="Oval 30">
                <a:extLst>
                  <a:ext uri="{FF2B5EF4-FFF2-40B4-BE49-F238E27FC236}">
                    <a16:creationId xmlns:a16="http://schemas.microsoft.com/office/drawing/2014/main" id="{5D001250-E24E-CB0C-CA37-43937770F9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413987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Meiryo" panose="020B0604030504040204" pitchFamily="34" charset="-128"/>
                </a:endParaRPr>
              </a:p>
            </p:txBody>
          </p:sp>
          <p:sp>
            <p:nvSpPr>
              <p:cNvPr id="59" name="TextBox 31">
                <a:extLst>
                  <a:ext uri="{FF2B5EF4-FFF2-40B4-BE49-F238E27FC236}">
                    <a16:creationId xmlns:a16="http://schemas.microsoft.com/office/drawing/2014/main" id="{DD543E6C-E4A8-E41E-8B6C-7ED257654ED7}"/>
                  </a:ext>
                </a:extLst>
              </p:cNvPr>
              <p:cNvSpPr txBox="1"/>
              <p:nvPr/>
            </p:nvSpPr>
            <p:spPr>
              <a:xfrm>
                <a:off x="6191447" y="4259172"/>
                <a:ext cx="283955" cy="68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Meiryo" panose="020B0604030504040204" pitchFamily="34" charset="-128"/>
                  </a:rPr>
                  <a:t>6</a:t>
                </a:r>
              </a:p>
            </p:txBody>
          </p:sp>
        </p:grpSp>
        <p:sp>
          <p:nvSpPr>
            <p:cNvPr id="56" name="TextBox 28">
              <a:extLst>
                <a:ext uri="{FF2B5EF4-FFF2-40B4-BE49-F238E27FC236}">
                  <a16:creationId xmlns:a16="http://schemas.microsoft.com/office/drawing/2014/main" id="{AA44B3D9-C20A-961A-BD1C-0E3FF51D3C16}"/>
                </a:ext>
              </a:extLst>
            </p:cNvPr>
            <p:cNvSpPr txBox="1"/>
            <p:nvPr/>
          </p:nvSpPr>
          <p:spPr>
            <a:xfrm>
              <a:off x="7321539" y="4316585"/>
              <a:ext cx="6596001" cy="521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>
                  <a:solidFill>
                    <a:srgbClr val="121951"/>
                  </a:solidFill>
                  <a:latin typeface="+mn-lt"/>
                  <a:ea typeface="Meiryo" panose="020B0604030504040204" pitchFamily="34" charset="-128"/>
                </a:rPr>
                <a:t>CONCLUSION</a:t>
              </a:r>
              <a:endParaRPr lang="en-US" sz="2000" b="1" dirty="0">
                <a:solidFill>
                  <a:srgbClr val="19226D"/>
                </a:solidFill>
                <a:latin typeface="+mn-lt"/>
                <a:ea typeface="Meiryo" panose="020B0604030504040204" pitchFamily="34" charset="-128"/>
              </a:endParaRPr>
            </a:p>
          </p:txBody>
        </p:sp>
      </p:grpSp>
      <p:grpSp>
        <p:nvGrpSpPr>
          <p:cNvPr id="60" name="Group 26">
            <a:extLst>
              <a:ext uri="{FF2B5EF4-FFF2-40B4-BE49-F238E27FC236}">
                <a16:creationId xmlns:a16="http://schemas.microsoft.com/office/drawing/2014/main" id="{D3205BC1-573C-7410-03E6-89A51FA24339}"/>
              </a:ext>
            </a:extLst>
          </p:cNvPr>
          <p:cNvGrpSpPr/>
          <p:nvPr/>
        </p:nvGrpSpPr>
        <p:grpSpPr>
          <a:xfrm>
            <a:off x="4730945" y="5935196"/>
            <a:ext cx="6219364" cy="773714"/>
            <a:chOff x="5829424" y="4069003"/>
            <a:chExt cx="8102636" cy="1008000"/>
          </a:xfrm>
        </p:grpSpPr>
        <p:grpSp>
          <p:nvGrpSpPr>
            <p:cNvPr id="61" name="Group 27">
              <a:extLst>
                <a:ext uri="{FF2B5EF4-FFF2-40B4-BE49-F238E27FC236}">
                  <a16:creationId xmlns:a16="http://schemas.microsoft.com/office/drawing/2014/main" id="{EF156132-1A2B-9D44-A7A8-693E11DC9938}"/>
                </a:ext>
              </a:extLst>
            </p:cNvPr>
            <p:cNvGrpSpPr/>
            <p:nvPr/>
          </p:nvGrpSpPr>
          <p:grpSpPr>
            <a:xfrm>
              <a:off x="5829424" y="4069003"/>
              <a:ext cx="1008000" cy="1008000"/>
              <a:chOff x="5829424" y="4069003"/>
              <a:chExt cx="1008000" cy="1008000"/>
            </a:xfrm>
          </p:grpSpPr>
          <p:sp>
            <p:nvSpPr>
              <p:cNvPr id="63" name="Oval 29">
                <a:extLst>
                  <a:ext uri="{FF2B5EF4-FFF2-40B4-BE49-F238E27FC236}">
                    <a16:creationId xmlns:a16="http://schemas.microsoft.com/office/drawing/2014/main" id="{259F3F81-347D-424D-52C9-C70D52B495A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4069003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Meiryo" panose="020B0604030504040204" pitchFamily="34" charset="-128"/>
                </a:endParaRPr>
              </a:p>
            </p:txBody>
          </p:sp>
          <p:sp>
            <p:nvSpPr>
              <p:cNvPr id="64" name="Oval 30">
                <a:extLst>
                  <a:ext uri="{FF2B5EF4-FFF2-40B4-BE49-F238E27FC236}">
                    <a16:creationId xmlns:a16="http://schemas.microsoft.com/office/drawing/2014/main" id="{A3F47CE5-E23A-BB4B-A368-F514DFCE2F8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413987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Meiryo" panose="020B0604030504040204" pitchFamily="34" charset="-128"/>
                </a:endParaRPr>
              </a:p>
            </p:txBody>
          </p:sp>
          <p:sp>
            <p:nvSpPr>
              <p:cNvPr id="65" name="TextBox 31">
                <a:extLst>
                  <a:ext uri="{FF2B5EF4-FFF2-40B4-BE49-F238E27FC236}">
                    <a16:creationId xmlns:a16="http://schemas.microsoft.com/office/drawing/2014/main" id="{B53F4456-A84D-0BFE-9CD2-D5B35772F3E6}"/>
                  </a:ext>
                </a:extLst>
              </p:cNvPr>
              <p:cNvSpPr txBox="1"/>
              <p:nvPr/>
            </p:nvSpPr>
            <p:spPr>
              <a:xfrm>
                <a:off x="6191447" y="4259172"/>
                <a:ext cx="283955" cy="68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Meiryo" panose="020B0604030504040204" pitchFamily="34" charset="-128"/>
                  </a:rPr>
                  <a:t>7</a:t>
                </a:r>
              </a:p>
            </p:txBody>
          </p:sp>
        </p:grpSp>
        <p:sp>
          <p:nvSpPr>
            <p:cNvPr id="62" name="TextBox 28">
              <a:extLst>
                <a:ext uri="{FF2B5EF4-FFF2-40B4-BE49-F238E27FC236}">
                  <a16:creationId xmlns:a16="http://schemas.microsoft.com/office/drawing/2014/main" id="{3D5C88C4-2C3E-8938-E7CA-6C63613DA591}"/>
                </a:ext>
              </a:extLst>
            </p:cNvPr>
            <p:cNvSpPr txBox="1"/>
            <p:nvPr/>
          </p:nvSpPr>
          <p:spPr>
            <a:xfrm>
              <a:off x="7336059" y="4331169"/>
              <a:ext cx="6596001" cy="521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>
                  <a:solidFill>
                    <a:schemeClr val="bg2">
                      <a:lumMod val="75000"/>
                    </a:schemeClr>
                  </a:solidFill>
                  <a:latin typeface="+mn-lt"/>
                  <a:ea typeface="Meiryo" panose="020B0604030504040204" pitchFamily="34" charset="-128"/>
                </a:rPr>
                <a:t>FUTURE OF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7743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31;p30">
            <a:extLst>
              <a:ext uri="{FF2B5EF4-FFF2-40B4-BE49-F238E27FC236}">
                <a16:creationId xmlns:a16="http://schemas.microsoft.com/office/drawing/2014/main" id="{1C651772-F518-D5D9-73E9-1B05AA4561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934278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7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5" name="Google Shape;525;p47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6" name="Google Shape;526;p47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7" name="Google Shape;527;p47"/>
          <p:cNvSpPr/>
          <p:nvPr/>
        </p:nvSpPr>
        <p:spPr>
          <a:xfrm>
            <a:off x="-426720" y="346202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p47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9" name="Google Shape;529;p47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" name="Google Shape;530;p47"/>
          <p:cNvSpPr txBox="1">
            <a:spLocks noGrp="1"/>
          </p:cNvSpPr>
          <p:nvPr>
            <p:ph type="title"/>
          </p:nvPr>
        </p:nvSpPr>
        <p:spPr>
          <a:xfrm>
            <a:off x="525780" y="190527"/>
            <a:ext cx="10515600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7121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0</a:t>
            </a:r>
            <a:r>
              <a:rPr lang="en-US" sz="3200" dirty="0">
                <a:solidFill>
                  <a:srgbClr val="F37121"/>
                </a:solidFill>
                <a:latin typeface="+mn-lt"/>
              </a:rPr>
              <a:t>7</a:t>
            </a:r>
            <a:r>
              <a:rPr lang="en-US" sz="3200" b="1" dirty="0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. </a:t>
            </a:r>
            <a:r>
              <a:rPr lang="en-US" sz="3200" b="1" dirty="0">
                <a:solidFill>
                  <a:srgbClr val="121951"/>
                </a:solidFill>
                <a:latin typeface="+mn-lt"/>
                <a:ea typeface="Arial"/>
                <a:cs typeface="Arial"/>
                <a:sym typeface="Arial"/>
              </a:rPr>
              <a:t>FUTURE OF THE PROJECT</a:t>
            </a:r>
            <a:endParaRPr dirty="0">
              <a:latin typeface="+mn-lt"/>
            </a:endParaRPr>
          </a:p>
        </p:txBody>
      </p:sp>
      <p:sp>
        <p:nvSpPr>
          <p:cNvPr id="531" name="Google Shape;531;p47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20</a:t>
            </a:fld>
            <a:endParaRPr>
              <a:latin typeface="+mn-lt"/>
            </a:endParaRPr>
          </a:p>
        </p:txBody>
      </p:sp>
      <p:pic>
        <p:nvPicPr>
          <p:cNvPr id="532" name="Google Shape;53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63" y="1070683"/>
            <a:ext cx="11007072" cy="555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8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9" name="Google Shape;539;p48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0" name="Google Shape;540;p48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1" name="Google Shape;541;p48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2" name="Google Shape;542;p48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3" name="Google Shape;543;p48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6" name="Google Shape;546;p48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7" y="0"/>
            <a:ext cx="121870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0"/>
          <p:cNvSpPr txBox="1"/>
          <p:nvPr/>
        </p:nvSpPr>
        <p:spPr>
          <a:xfrm>
            <a:off x="755990" y="5015709"/>
            <a:ext cx="1107731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01. </a:t>
            </a:r>
            <a:r>
              <a:rPr lang="en-US" sz="5000" b="1" dirty="0">
                <a:solidFill>
                  <a:srgbClr val="172054"/>
                </a:solidFill>
                <a:latin typeface="+mn-lt"/>
                <a:ea typeface="Arial"/>
                <a:cs typeface="Arial"/>
                <a:sym typeface="Arial"/>
              </a:rPr>
              <a:t>INTRODUCTION PROJECT</a:t>
            </a:r>
            <a:endParaRPr dirty="0">
              <a:latin typeface="+mn-lt"/>
            </a:endParaRPr>
          </a:p>
        </p:txBody>
      </p:sp>
      <p:sp>
        <p:nvSpPr>
          <p:cNvPr id="328" name="Google Shape;328;p30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3</a:t>
            </a:fld>
            <a:endParaRPr>
              <a:latin typeface="+mn-lt"/>
            </a:endParaRPr>
          </a:p>
        </p:txBody>
      </p:sp>
      <p:pic>
        <p:nvPicPr>
          <p:cNvPr id="2" name="Google Shape;277;p28" descr="Download logo trường đại học FPT - Copy Shop">
            <a:extLst>
              <a:ext uri="{FF2B5EF4-FFF2-40B4-BE49-F238E27FC236}">
                <a16:creationId xmlns:a16="http://schemas.microsoft.com/office/drawing/2014/main" id="{C7305CCE-980B-39C0-40CD-A1DC12DFCA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64" y="3951392"/>
            <a:ext cx="1888435" cy="73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31;p30">
            <a:extLst>
              <a:ext uri="{FF2B5EF4-FFF2-40B4-BE49-F238E27FC236}">
                <a16:creationId xmlns:a16="http://schemas.microsoft.com/office/drawing/2014/main" id="{9E44ACFD-70D3-D8C7-34A5-616B8330BB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934278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1"/>
          <p:cNvSpPr/>
          <p:nvPr/>
        </p:nvSpPr>
        <p:spPr>
          <a:xfrm>
            <a:off x="-426720" y="1118429"/>
            <a:ext cx="266700" cy="685800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4" name="Google Shape;334;p31"/>
          <p:cNvSpPr/>
          <p:nvPr/>
        </p:nvSpPr>
        <p:spPr>
          <a:xfrm>
            <a:off x="-426720" y="1914296"/>
            <a:ext cx="266700" cy="685800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5" name="Google Shape;335;p31"/>
          <p:cNvSpPr/>
          <p:nvPr/>
        </p:nvSpPr>
        <p:spPr>
          <a:xfrm>
            <a:off x="-426720" y="2710163"/>
            <a:ext cx="266700" cy="685800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6" name="Google Shape;336;p31"/>
          <p:cNvSpPr/>
          <p:nvPr/>
        </p:nvSpPr>
        <p:spPr>
          <a:xfrm>
            <a:off x="-426720" y="3506030"/>
            <a:ext cx="266700" cy="685800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7" name="Google Shape;337;p31"/>
          <p:cNvSpPr/>
          <p:nvPr/>
        </p:nvSpPr>
        <p:spPr>
          <a:xfrm>
            <a:off x="-426720" y="4301897"/>
            <a:ext cx="266700" cy="685800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8" name="Google Shape;338;p31"/>
          <p:cNvSpPr/>
          <p:nvPr/>
        </p:nvSpPr>
        <p:spPr>
          <a:xfrm>
            <a:off x="-426720" y="5097764"/>
            <a:ext cx="266700" cy="685800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9" name="Google Shape;339;p31"/>
          <p:cNvSpPr txBox="1"/>
          <p:nvPr/>
        </p:nvSpPr>
        <p:spPr>
          <a:xfrm>
            <a:off x="1140475" y="1130408"/>
            <a:ext cx="10572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19" marR="0" lvl="0" indent="-45711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❖"/>
            </a:pPr>
            <a:r>
              <a:rPr lang="en-US" sz="2000" b="1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Ideas for projects</a:t>
            </a:r>
            <a:endParaRPr dirty="0">
              <a:latin typeface="+mn-lt"/>
            </a:endParaRPr>
          </a:p>
        </p:txBody>
      </p:sp>
      <p:sp>
        <p:nvSpPr>
          <p:cNvPr id="340" name="Google Shape;340;p31"/>
          <p:cNvSpPr txBox="1">
            <a:spLocks noGrp="1"/>
          </p:cNvSpPr>
          <p:nvPr>
            <p:ph type="title"/>
          </p:nvPr>
        </p:nvSpPr>
        <p:spPr>
          <a:xfrm>
            <a:off x="525780" y="190527"/>
            <a:ext cx="105156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7121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01. </a:t>
            </a:r>
            <a:r>
              <a:rPr lang="en-US" sz="3000" b="1">
                <a:solidFill>
                  <a:srgbClr val="172054"/>
                </a:solidFill>
                <a:latin typeface="+mn-lt"/>
                <a:ea typeface="Arial"/>
                <a:cs typeface="Arial"/>
                <a:sym typeface="Arial"/>
              </a:rPr>
              <a:t>INTRODUCTION PROJECT</a:t>
            </a:r>
            <a:endParaRPr>
              <a:latin typeface="+mn-lt"/>
            </a:endParaRPr>
          </a:p>
        </p:txBody>
      </p:sp>
      <p:sp>
        <p:nvSpPr>
          <p:cNvPr id="341" name="Google Shape;341;p31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4</a:t>
            </a:fld>
            <a:endParaRPr>
              <a:latin typeface="+mn-lt"/>
            </a:endParaRPr>
          </a:p>
        </p:txBody>
      </p:sp>
      <p:pic>
        <p:nvPicPr>
          <p:cNvPr id="342" name="Google Shape;342;p31"/>
          <p:cNvPicPr preferRelativeResize="0"/>
          <p:nvPr/>
        </p:nvPicPr>
        <p:blipFill rotWithShape="1">
          <a:blip r:embed="rId4">
            <a:alphaModFix/>
          </a:blip>
          <a:srcRect r="29228"/>
          <a:stretch/>
        </p:blipFill>
        <p:spPr>
          <a:xfrm>
            <a:off x="1152004" y="1816208"/>
            <a:ext cx="4031701" cy="43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1"/>
          <p:cNvPicPr preferRelativeResize="0"/>
          <p:nvPr/>
        </p:nvPicPr>
        <p:blipFill rotWithShape="1">
          <a:blip r:embed="rId5">
            <a:alphaModFix/>
          </a:blip>
          <a:srcRect l="-1744" t="3300" r="8460" b="-3299"/>
          <a:stretch/>
        </p:blipFill>
        <p:spPr>
          <a:xfrm>
            <a:off x="6495729" y="1715146"/>
            <a:ext cx="4338799" cy="460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31;p30">
            <a:extLst>
              <a:ext uri="{FF2B5EF4-FFF2-40B4-BE49-F238E27FC236}">
                <a16:creationId xmlns:a16="http://schemas.microsoft.com/office/drawing/2014/main" id="{9FB95BB6-827E-F1B3-9F2F-B75B6BCC10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93427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2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9" name="Google Shape;349;p32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0" name="Google Shape;350;p32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1" name="Google Shape;351;p32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2" name="Google Shape;352;p32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3" name="Google Shape;353;p32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4" name="Google Shape;354;p32"/>
          <p:cNvSpPr txBox="1"/>
          <p:nvPr/>
        </p:nvSpPr>
        <p:spPr>
          <a:xfrm>
            <a:off x="286534" y="1804244"/>
            <a:ext cx="7237388" cy="37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20" marR="0" lvl="0" indent="-4571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❖"/>
            </a:pPr>
            <a:r>
              <a:rPr lang="en-US" sz="2000" b="1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Ideas for projects</a:t>
            </a:r>
            <a:endParaRPr dirty="0">
              <a:latin typeface="+mn-lt"/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The main causes of drivers falling asleep while driving:</a:t>
            </a:r>
            <a:endParaRPr sz="2000" dirty="0">
              <a:solidFill>
                <a:schemeClr val="accent5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800100" lvl="0" indent="-3429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Drivers have to work continuously for many hours.</a:t>
            </a:r>
            <a:endParaRPr sz="2000" dirty="0">
              <a:solidFill>
                <a:schemeClr val="accent5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800100" lvl="0" indent="-3429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Driver works at night.</a:t>
            </a:r>
            <a:endParaRPr sz="2000" dirty="0">
              <a:solidFill>
                <a:schemeClr val="accent5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800100" lvl="0" indent="-3429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Caused by health factors.</a:t>
            </a:r>
            <a:endParaRPr sz="2000" dirty="0">
              <a:solidFill>
                <a:schemeClr val="accent5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800100" lvl="0" indent="-3429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Work pressure.</a:t>
            </a:r>
            <a:endParaRPr sz="2000" dirty="0">
              <a:solidFill>
                <a:schemeClr val="accent5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457120" marR="0" lvl="0" indent="-45712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Our team decided to build a project on driver drowsiness detection.</a:t>
            </a:r>
            <a:endParaRPr dirty="0">
              <a:latin typeface="+mn-lt"/>
            </a:endParaRPr>
          </a:p>
        </p:txBody>
      </p:sp>
      <p:sp>
        <p:nvSpPr>
          <p:cNvPr id="355" name="Google Shape;355;p32"/>
          <p:cNvSpPr txBox="1">
            <a:spLocks noGrp="1"/>
          </p:cNvSpPr>
          <p:nvPr>
            <p:ph type="title"/>
          </p:nvPr>
        </p:nvSpPr>
        <p:spPr>
          <a:xfrm>
            <a:off x="525780" y="190527"/>
            <a:ext cx="10515600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7121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01. </a:t>
            </a:r>
            <a:r>
              <a:rPr lang="en-US" sz="3000" b="1" dirty="0">
                <a:solidFill>
                  <a:srgbClr val="172054"/>
                </a:solidFill>
                <a:latin typeface="+mn-lt"/>
                <a:ea typeface="Arial"/>
                <a:cs typeface="Arial"/>
                <a:sym typeface="Arial"/>
              </a:rPr>
              <a:t>INTRODUCTION PROJECT</a:t>
            </a:r>
            <a:endParaRPr dirty="0">
              <a:latin typeface="+mn-lt"/>
            </a:endParaRPr>
          </a:p>
        </p:txBody>
      </p:sp>
      <p:sp>
        <p:nvSpPr>
          <p:cNvPr id="356" name="Google Shape;356;p32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5</a:t>
            </a:fld>
            <a:endParaRPr>
              <a:latin typeface="+mn-lt"/>
            </a:endParaRPr>
          </a:p>
        </p:txBody>
      </p:sp>
      <p:pic>
        <p:nvPicPr>
          <p:cNvPr id="357" name="Google Shape;357;p32"/>
          <p:cNvPicPr preferRelativeResize="0"/>
          <p:nvPr/>
        </p:nvPicPr>
        <p:blipFill rotWithShape="1">
          <a:blip r:embed="rId4">
            <a:alphaModFix/>
          </a:blip>
          <a:srcRect l="9054" r="11931"/>
          <a:stretch/>
        </p:blipFill>
        <p:spPr>
          <a:xfrm>
            <a:off x="7523922" y="2046787"/>
            <a:ext cx="4510753" cy="3393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31;p30">
            <a:extLst>
              <a:ext uri="{FF2B5EF4-FFF2-40B4-BE49-F238E27FC236}">
                <a16:creationId xmlns:a16="http://schemas.microsoft.com/office/drawing/2014/main" id="{43091A0A-FDE0-5975-A40C-0EF37B1894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934278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3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8" name="Google Shape;368;p33"/>
          <p:cNvSpPr txBox="1"/>
          <p:nvPr/>
        </p:nvSpPr>
        <p:spPr>
          <a:xfrm>
            <a:off x="170906" y="1245019"/>
            <a:ext cx="11737167" cy="14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20" marR="0" lvl="0" indent="-4571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❖"/>
            </a:pPr>
            <a:r>
              <a:rPr lang="en-US" sz="2000" b="1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Description of the problem</a:t>
            </a:r>
            <a:endParaRPr sz="2000" dirty="0">
              <a:latin typeface="+mn-lt"/>
            </a:endParaRPr>
          </a:p>
          <a:p>
            <a:pPr marL="457120" marR="0" lvl="0" indent="-45712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The goal of the project is to build a system that will detect that a person's eyes are closed for a few seconds. This system will warn the driver when it detects drowsiness.</a:t>
            </a:r>
            <a:endParaRPr sz="2000" dirty="0">
              <a:latin typeface="+mn-lt"/>
            </a:endParaRPr>
          </a:p>
          <a:p>
            <a:pPr marL="457120" marR="0" lvl="0" indent="-45712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The approach we will use for this Python project is as follows:</a:t>
            </a:r>
            <a:endParaRPr sz="2000" dirty="0">
              <a:latin typeface="+mn-lt"/>
            </a:endParaRPr>
          </a:p>
          <a:p>
            <a:pPr marL="457120" marR="0" lvl="0" indent="-33012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accent5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525780" y="190527"/>
            <a:ext cx="10515600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7121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01. </a:t>
            </a:r>
            <a:r>
              <a:rPr lang="en-US" sz="3000" b="1">
                <a:solidFill>
                  <a:srgbClr val="172054"/>
                </a:solidFill>
                <a:latin typeface="+mn-lt"/>
                <a:ea typeface="Arial"/>
                <a:cs typeface="Arial"/>
                <a:sym typeface="Arial"/>
              </a:rPr>
              <a:t>INTRODUCTION PROJECT</a:t>
            </a:r>
            <a:endParaRPr>
              <a:latin typeface="+mn-lt"/>
            </a:endParaRPr>
          </a:p>
        </p:txBody>
      </p:sp>
      <p:sp>
        <p:nvSpPr>
          <p:cNvPr id="370" name="Google Shape;370;p33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6</a:t>
            </a:fld>
            <a:endParaRPr>
              <a:latin typeface="+mn-lt"/>
            </a:endParaRPr>
          </a:p>
        </p:txBody>
      </p:sp>
      <p:pic>
        <p:nvPicPr>
          <p:cNvPr id="371" name="Google Shape;371;p33" descr="Applied Sciences | Free Full-Text | An Efficient Approach for Detecting  Driver Drowsiness Based on Deep Learn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3927" y="3200394"/>
            <a:ext cx="5768073" cy="325896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/>
          <p:cNvSpPr txBox="1"/>
          <p:nvPr/>
        </p:nvSpPr>
        <p:spPr>
          <a:xfrm>
            <a:off x="525780" y="3246564"/>
            <a:ext cx="5768073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ourier New"/>
              <a:buChar char="o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Get images from the camera from the Web to the Backend</a:t>
            </a:r>
            <a:endParaRPr dirty="0">
              <a:latin typeface="+mn-lt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ourier New"/>
              <a:buChar char="o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Pass the image through the processing model.</a:t>
            </a:r>
            <a:endParaRPr dirty="0">
              <a:latin typeface="+mn-lt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ourier New"/>
              <a:buChar char="o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Return the status of the eye to the web.</a:t>
            </a:r>
            <a:endParaRPr dirty="0">
              <a:latin typeface="+mn-lt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ourier New"/>
              <a:buChar char="o"/>
            </a:pPr>
            <a:r>
              <a:rPr lang="en-US" sz="2000" dirty="0">
                <a:solidFill>
                  <a:schemeClr val="accent5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Give a warning.</a:t>
            </a:r>
            <a:endParaRPr dirty="0">
              <a:latin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7" y="0"/>
            <a:ext cx="121870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4"/>
          <p:cNvSpPr txBox="1"/>
          <p:nvPr/>
        </p:nvSpPr>
        <p:spPr>
          <a:xfrm>
            <a:off x="755990" y="5015709"/>
            <a:ext cx="11077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02. </a:t>
            </a:r>
            <a:r>
              <a:rPr lang="en-US" sz="5000" b="1" dirty="0">
                <a:solidFill>
                  <a:srgbClr val="172054"/>
                </a:solidFill>
                <a:latin typeface="+mn-lt"/>
                <a:ea typeface="Arial"/>
                <a:cs typeface="Arial"/>
                <a:sym typeface="Arial"/>
              </a:rPr>
              <a:t>TIMELINE </a:t>
            </a:r>
            <a:r>
              <a:rPr lang="en-US" sz="5000" b="1" dirty="0">
                <a:solidFill>
                  <a:srgbClr val="172054"/>
                </a:solidFill>
                <a:latin typeface="+mn-lt"/>
              </a:rPr>
              <a:t>&amp; TASKS </a:t>
            </a:r>
            <a:endParaRPr sz="5000" b="1" dirty="0">
              <a:solidFill>
                <a:srgbClr val="172054"/>
              </a:solidFill>
              <a:latin typeface="+mn-lt"/>
            </a:endParaRPr>
          </a:p>
        </p:txBody>
      </p:sp>
      <p:sp>
        <p:nvSpPr>
          <p:cNvPr id="380" name="Google Shape;380;p34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7</a:t>
            </a:fld>
            <a:endParaRPr>
              <a:latin typeface="+mn-lt"/>
            </a:endParaRPr>
          </a:p>
        </p:txBody>
      </p:sp>
      <p:pic>
        <p:nvPicPr>
          <p:cNvPr id="2" name="Google Shape;277;p28" descr="Download logo trường đại học FPT - Copy Shop">
            <a:extLst>
              <a:ext uri="{FF2B5EF4-FFF2-40B4-BE49-F238E27FC236}">
                <a16:creationId xmlns:a16="http://schemas.microsoft.com/office/drawing/2014/main" id="{3F63D5F5-C9EF-A7EF-3B01-955E10AAA7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509" y="4177634"/>
            <a:ext cx="1888435" cy="73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31;p30">
            <a:extLst>
              <a:ext uri="{FF2B5EF4-FFF2-40B4-BE49-F238E27FC236}">
                <a16:creationId xmlns:a16="http://schemas.microsoft.com/office/drawing/2014/main" id="{D91455B1-98BF-A699-C7F5-B86FB46275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934278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5"/>
          <p:cNvSpPr txBox="1">
            <a:spLocks noGrp="1"/>
          </p:cNvSpPr>
          <p:nvPr>
            <p:ph type="title"/>
          </p:nvPr>
        </p:nvSpPr>
        <p:spPr>
          <a:xfrm>
            <a:off x="525780" y="190527"/>
            <a:ext cx="105156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7121"/>
              </a:buClr>
              <a:buSzPct val="100000"/>
              <a:buFont typeface="Arial"/>
              <a:buNone/>
            </a:pPr>
            <a:r>
              <a:rPr lang="en-US" sz="3000" b="1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02. </a:t>
            </a:r>
            <a:r>
              <a:rPr lang="en-US" sz="3000">
                <a:solidFill>
                  <a:srgbClr val="172054"/>
                </a:solidFill>
                <a:latin typeface="+mn-lt"/>
              </a:rPr>
              <a:t>TIMELINE &amp; TASKS </a:t>
            </a:r>
            <a:endParaRPr sz="3000">
              <a:solidFill>
                <a:srgbClr val="172054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7121"/>
              </a:buClr>
              <a:buSzPct val="100000"/>
              <a:buFont typeface="Arial"/>
              <a:buNone/>
            </a:pPr>
            <a:endParaRPr sz="3000">
              <a:solidFill>
                <a:srgbClr val="172054"/>
              </a:solidFill>
              <a:latin typeface="+mn-lt"/>
            </a:endParaRPr>
          </a:p>
        </p:txBody>
      </p:sp>
      <p:sp>
        <p:nvSpPr>
          <p:cNvPr id="387" name="Google Shape;387;p35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8</a:t>
            </a:fld>
            <a:endParaRPr>
              <a:latin typeface="+mn-lt"/>
            </a:endParaRPr>
          </a:p>
        </p:txBody>
      </p:sp>
      <p:pic>
        <p:nvPicPr>
          <p:cNvPr id="388" name="Google Shape;3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89" y="1480930"/>
            <a:ext cx="7047436" cy="4313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5078" y="1710581"/>
            <a:ext cx="4856921" cy="392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7" y="0"/>
            <a:ext cx="121870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6"/>
          <p:cNvSpPr txBox="1"/>
          <p:nvPr/>
        </p:nvSpPr>
        <p:spPr>
          <a:xfrm>
            <a:off x="755990" y="5015709"/>
            <a:ext cx="1107731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0</a:t>
            </a:r>
            <a:r>
              <a:rPr lang="en-US" sz="5000" b="1" dirty="0">
                <a:solidFill>
                  <a:srgbClr val="F37121"/>
                </a:solidFill>
                <a:latin typeface="+mn-lt"/>
              </a:rPr>
              <a:t>3</a:t>
            </a:r>
            <a:r>
              <a:rPr lang="en-US" sz="5000" b="1" dirty="0">
                <a:solidFill>
                  <a:srgbClr val="F37121"/>
                </a:solidFill>
                <a:latin typeface="+mn-lt"/>
                <a:ea typeface="Arial"/>
                <a:cs typeface="Arial"/>
                <a:sym typeface="Arial"/>
              </a:rPr>
              <a:t>. </a:t>
            </a:r>
            <a:r>
              <a:rPr lang="en-US" sz="5000" b="1" dirty="0">
                <a:solidFill>
                  <a:srgbClr val="121951"/>
                </a:solidFill>
                <a:latin typeface="+mn-lt"/>
                <a:ea typeface="Arial"/>
                <a:cs typeface="Arial"/>
                <a:sym typeface="Arial"/>
              </a:rPr>
              <a:t>COLLECT AND PROCESS DATA  </a:t>
            </a:r>
            <a:endParaRPr dirty="0">
              <a:latin typeface="+mn-lt"/>
            </a:endParaRPr>
          </a:p>
        </p:txBody>
      </p:sp>
      <p:sp>
        <p:nvSpPr>
          <p:cNvPr id="397" name="Google Shape;397;p36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9</a:t>
            </a:fld>
            <a:endParaRPr>
              <a:latin typeface="+mn-lt"/>
            </a:endParaRPr>
          </a:p>
        </p:txBody>
      </p:sp>
      <p:pic>
        <p:nvPicPr>
          <p:cNvPr id="2" name="Google Shape;277;p28" descr="Download logo trường đại học FPT - Copy Shop">
            <a:extLst>
              <a:ext uri="{FF2B5EF4-FFF2-40B4-BE49-F238E27FC236}">
                <a16:creationId xmlns:a16="http://schemas.microsoft.com/office/drawing/2014/main" id="{80E98583-4946-40F9-B20C-BB9398034A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70" y="4035192"/>
            <a:ext cx="1888435" cy="73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34EA2"/>
      </a:dk1>
      <a:lt1>
        <a:srgbClr val="FFFFFF"/>
      </a:lt1>
      <a:dk2>
        <a:srgbClr val="19226D"/>
      </a:dk2>
      <a:lt2>
        <a:srgbClr val="F37021"/>
      </a:lt2>
      <a:accent1>
        <a:srgbClr val="33B2C1"/>
      </a:accent1>
      <a:accent2>
        <a:srgbClr val="50B848"/>
      </a:accent2>
      <a:accent3>
        <a:srgbClr val="F2F2F2"/>
      </a:accent3>
      <a:accent4>
        <a:srgbClr val="BFBFBF"/>
      </a:accent4>
      <a:accent5>
        <a:srgbClr val="171616"/>
      </a:accent5>
      <a:accent6>
        <a:srgbClr val="AEABAB"/>
      </a:accent6>
      <a:hlink>
        <a:srgbClr val="F37021"/>
      </a:hlink>
      <a:folHlink>
        <a:srgbClr val="F3702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501</Words>
  <Application>Microsoft Office PowerPoint</Application>
  <PresentationFormat>Widescreen</PresentationFormat>
  <Paragraphs>112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Courier New</vt:lpstr>
      <vt:lpstr>Calibri</vt:lpstr>
      <vt:lpstr>Quattrocento Sans</vt:lpstr>
      <vt:lpstr>Meiryo</vt:lpstr>
      <vt:lpstr>Wingdings</vt:lpstr>
      <vt:lpstr>Arial</vt:lpstr>
      <vt:lpstr>Noto Sans Symbols</vt:lpstr>
      <vt:lpstr>Office Theme</vt:lpstr>
      <vt:lpstr>PowerPoint Presentation</vt:lpstr>
      <vt:lpstr>PowerPoint Presentation</vt:lpstr>
      <vt:lpstr>PowerPoint Presentation</vt:lpstr>
      <vt:lpstr>01. INTRODUCTION PROJECT</vt:lpstr>
      <vt:lpstr>01. INTRODUCTION PROJECT</vt:lpstr>
      <vt:lpstr>01. INTRODUCTION PROJECT</vt:lpstr>
      <vt:lpstr>PowerPoint Presentation</vt:lpstr>
      <vt:lpstr>02. TIMELINE &amp; TASKS  </vt:lpstr>
      <vt:lpstr>PowerPoint Presentation</vt:lpstr>
      <vt:lpstr>03. COLLECT AND PROCESS DATA  </vt:lpstr>
      <vt:lpstr>03. COLLECT AND PROCESS DATA  </vt:lpstr>
      <vt:lpstr>PowerPoint Presentation</vt:lpstr>
      <vt:lpstr>04. MODEL</vt:lpstr>
      <vt:lpstr>04. MODEL</vt:lpstr>
      <vt:lpstr>04. MODEL</vt:lpstr>
      <vt:lpstr>PowerPoint Presentation</vt:lpstr>
      <vt:lpstr>PowerPoint Presentation</vt:lpstr>
      <vt:lpstr>06. CONCLUSION</vt:lpstr>
      <vt:lpstr>PowerPoint Presentation</vt:lpstr>
      <vt:lpstr>07. FUTURE OF THE PROJECT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cp:lastModifiedBy>Bùi Đinh Thanh Danh</cp:lastModifiedBy>
  <cp:revision>5</cp:revision>
  <dcterms:modified xsi:type="dcterms:W3CDTF">2024-03-18T13:40:30Z</dcterms:modified>
</cp:coreProperties>
</file>